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61" r:id="rId2"/>
    <p:sldId id="270" r:id="rId3"/>
    <p:sldId id="271" r:id="rId4"/>
    <p:sldId id="281" r:id="rId5"/>
    <p:sldId id="277" r:id="rId6"/>
    <p:sldId id="266" r:id="rId7"/>
    <p:sldId id="272" r:id="rId8"/>
    <p:sldId id="273" r:id="rId9"/>
    <p:sldId id="288" r:id="rId10"/>
    <p:sldId id="283" r:id="rId11"/>
    <p:sldId id="287" r:id="rId12"/>
    <p:sldId id="274" r:id="rId13"/>
    <p:sldId id="279" r:id="rId14"/>
    <p:sldId id="278" r:id="rId15"/>
    <p:sldId id="369" r:id="rId16"/>
    <p:sldId id="370" r:id="rId17"/>
    <p:sldId id="258" r:id="rId18"/>
    <p:sldId id="289" r:id="rId19"/>
    <p:sldId id="282" r:id="rId20"/>
    <p:sldId id="376" r:id="rId21"/>
    <p:sldId id="392" r:id="rId22"/>
    <p:sldId id="394" r:id="rId23"/>
    <p:sldId id="375" r:id="rId24"/>
    <p:sldId id="264" r:id="rId25"/>
    <p:sldId id="378" r:id="rId26"/>
    <p:sldId id="385" r:id="rId27"/>
    <p:sldId id="386" r:id="rId28"/>
    <p:sldId id="387" r:id="rId29"/>
    <p:sldId id="380" r:id="rId30"/>
    <p:sldId id="382" r:id="rId31"/>
    <p:sldId id="383" r:id="rId32"/>
    <p:sldId id="374" r:id="rId33"/>
    <p:sldId id="268" r:id="rId34"/>
    <p:sldId id="326" r:id="rId35"/>
    <p:sldId id="327" r:id="rId36"/>
    <p:sldId id="379" r:id="rId37"/>
    <p:sldId id="360"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1B72"/>
    <a:srgbClr val="FFFFFF"/>
    <a:srgbClr val="003399"/>
    <a:srgbClr val="962C76"/>
    <a:srgbClr val="83BB26"/>
    <a:srgbClr val="587E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8"/>
    <p:restoredTop sz="85194" autoAdjust="0"/>
  </p:normalViewPr>
  <p:slideViewPr>
    <p:cSldViewPr snapToGrid="0" snapToObjects="1">
      <p:cViewPr varScale="1">
        <p:scale>
          <a:sx n="102" d="100"/>
          <a:sy n="102" d="100"/>
        </p:scale>
        <p:origin x="126" y="72"/>
      </p:cViewPr>
      <p:guideLst/>
    </p:cSldViewPr>
  </p:slideViewPr>
  <p:notesTextViewPr>
    <p:cViewPr>
      <p:scale>
        <a:sx n="1" d="1"/>
        <a:sy n="1" d="1"/>
      </p:scale>
      <p:origin x="0" y="0"/>
    </p:cViewPr>
  </p:notesTextViewPr>
  <p:notesViewPr>
    <p:cSldViewPr snapToGrid="0" snapToObjects="1">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91E6A6-0068-4316-9D51-545349FEF7DE}" type="datetimeFigureOut">
              <a:rPr lang="fr-FR" smtClean="0"/>
              <a:t>30/09/2021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A22C38-E9A5-4CB2-BFD7-5EB83C9B9EE0}" type="slidenum">
              <a:rPr lang="fr-FR" smtClean="0"/>
              <a:t>‹N°›</a:t>
            </a:fld>
            <a:endParaRPr lang="fr-FR"/>
          </a:p>
        </p:txBody>
      </p:sp>
    </p:spTree>
    <p:extLst>
      <p:ext uri="{BB962C8B-B14F-4D97-AF65-F5344CB8AC3E}">
        <p14:creationId xmlns:p14="http://schemas.microsoft.com/office/powerpoint/2010/main" val="365102913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09T09:00:02.682"/>
    </inkml:context>
    <inkml:brush xml:id="br0">
      <inkml:brushProperty name="width" value="0.05" units="cm"/>
      <inkml:brushProperty name="height" value="0.05" units="cm"/>
    </inkml:brush>
  </inkml:definitions>
  <inkml:trace contextRef="#ctx0" brushRef="#br0">1 0 17967 0 0,'0'0'1920'0'0,"0"3"-1544"0"0,3-3-2248 0 0,2 0 1128 0 0,2 0-56 0 0,-4 0 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DAE67-FFF9-A846-9CB8-E44968AD0523}" type="datetimeFigureOut">
              <a:rPr lang="fr-FR" smtClean="0"/>
              <a:t>30/09/2021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1B9FC-4085-3D49-B8AB-73BABAA8BABC}" type="slidenum">
              <a:rPr lang="fr-FR" smtClean="0"/>
              <a:t>‹N°›</a:t>
            </a:fld>
            <a:endParaRPr lang="fr-FR"/>
          </a:p>
        </p:txBody>
      </p:sp>
    </p:spTree>
    <p:extLst>
      <p:ext uri="{BB962C8B-B14F-4D97-AF65-F5344CB8AC3E}">
        <p14:creationId xmlns:p14="http://schemas.microsoft.com/office/powerpoint/2010/main" val="1259878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pubmed.ncbi.nlm.nih.gov/28709428/#affiliation-4" TargetMode="External"/><Relationship Id="rId3" Type="http://schemas.openxmlformats.org/officeDocument/2006/relationships/hyperlink" Target="https://pubmed.ncbi.nlm.nih.gov/?sort=date&amp;term=Barrera-G%C3%B3mez+J&amp;cauthor_id=28709428" TargetMode="External"/><Relationship Id="rId7" Type="http://schemas.openxmlformats.org/officeDocument/2006/relationships/hyperlink" Target="https://pubmed.ncbi.nlm.nih.gov/?sort=date&amp;term=Agier+L&amp;cauthor_id=28709428" TargetMode="External"/><Relationship Id="rId12" Type="http://schemas.openxmlformats.org/officeDocument/2006/relationships/hyperlink" Target="https://pubmed.ncbi.nlm.nih.gov/28709428/#affiliation-6"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pubmed.ncbi.nlm.nih.gov/28709428/#affiliation-3" TargetMode="External"/><Relationship Id="rId11" Type="http://schemas.openxmlformats.org/officeDocument/2006/relationships/hyperlink" Target="https://pubmed.ncbi.nlm.nih.gov/?sort=date&amp;term=Chadeau-Hyam+M&amp;cauthor_id=28709428" TargetMode="External"/><Relationship Id="rId5" Type="http://schemas.openxmlformats.org/officeDocument/2006/relationships/hyperlink" Target="https://pubmed.ncbi.nlm.nih.gov/28709428/#affiliation-2" TargetMode="External"/><Relationship Id="rId10" Type="http://schemas.openxmlformats.org/officeDocument/2006/relationships/hyperlink" Target="https://pubmed.ncbi.nlm.nih.gov/28709428/#affiliation-5" TargetMode="External"/><Relationship Id="rId4" Type="http://schemas.openxmlformats.org/officeDocument/2006/relationships/hyperlink" Target="https://pubmed.ncbi.nlm.nih.gov/28709428/#affiliation-1" TargetMode="External"/><Relationship Id="rId9" Type="http://schemas.openxmlformats.org/officeDocument/2006/relationships/hyperlink" Target="https://pubmed.ncbi.nlm.nih.gov/?sort=date&amp;term=Portengen+L&amp;cauthor_id=28709428"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pubmed.ncbi.nlm.nih.gov/28709428/#affiliation-4" TargetMode="External"/><Relationship Id="rId3" Type="http://schemas.openxmlformats.org/officeDocument/2006/relationships/hyperlink" Target="https://pubmed.ncbi.nlm.nih.gov/?sort=date&amp;term=Barrera-G%C3%B3mez+J&amp;cauthor_id=28709428" TargetMode="External"/><Relationship Id="rId7" Type="http://schemas.openxmlformats.org/officeDocument/2006/relationships/hyperlink" Target="https://pubmed.ncbi.nlm.nih.gov/?sort=date&amp;term=Agier+L&amp;cauthor_id=28709428" TargetMode="External"/><Relationship Id="rId12" Type="http://schemas.openxmlformats.org/officeDocument/2006/relationships/hyperlink" Target="https://pubmed.ncbi.nlm.nih.gov/28709428/#affiliation-6"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pubmed.ncbi.nlm.nih.gov/28709428/#affiliation-3" TargetMode="External"/><Relationship Id="rId11" Type="http://schemas.openxmlformats.org/officeDocument/2006/relationships/hyperlink" Target="https://pubmed.ncbi.nlm.nih.gov/?sort=date&amp;term=Chadeau-Hyam+M&amp;cauthor_id=28709428" TargetMode="External"/><Relationship Id="rId5" Type="http://schemas.openxmlformats.org/officeDocument/2006/relationships/hyperlink" Target="https://pubmed.ncbi.nlm.nih.gov/28709428/#affiliation-2" TargetMode="External"/><Relationship Id="rId10" Type="http://schemas.openxmlformats.org/officeDocument/2006/relationships/hyperlink" Target="https://pubmed.ncbi.nlm.nih.gov/28709428/#affiliation-5" TargetMode="External"/><Relationship Id="rId4" Type="http://schemas.openxmlformats.org/officeDocument/2006/relationships/hyperlink" Target="https://pubmed.ncbi.nlm.nih.gov/28709428/#affiliation-1" TargetMode="External"/><Relationship Id="rId9" Type="http://schemas.openxmlformats.org/officeDocument/2006/relationships/hyperlink" Target="https://pubmed.ncbi.nlm.nih.gov/?sort=date&amp;term=Portengen+L&amp;cauthor_id=28709428"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pubmed.ncbi.nlm.nih.gov/28709428/#affiliation-4" TargetMode="External"/><Relationship Id="rId3" Type="http://schemas.openxmlformats.org/officeDocument/2006/relationships/hyperlink" Target="https://pubmed.ncbi.nlm.nih.gov/?sort=date&amp;term=Barrera-G%C3%B3mez+J&amp;cauthor_id=28709428" TargetMode="External"/><Relationship Id="rId7" Type="http://schemas.openxmlformats.org/officeDocument/2006/relationships/hyperlink" Target="https://pubmed.ncbi.nlm.nih.gov/?sort=date&amp;term=Agier+L&amp;cauthor_id=28709428" TargetMode="External"/><Relationship Id="rId12" Type="http://schemas.openxmlformats.org/officeDocument/2006/relationships/hyperlink" Target="https://pubmed.ncbi.nlm.nih.gov/28709428/#affiliation-6"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pubmed.ncbi.nlm.nih.gov/28709428/#affiliation-3" TargetMode="External"/><Relationship Id="rId11" Type="http://schemas.openxmlformats.org/officeDocument/2006/relationships/hyperlink" Target="https://pubmed.ncbi.nlm.nih.gov/?sort=date&amp;term=Chadeau-Hyam+M&amp;cauthor_id=28709428" TargetMode="External"/><Relationship Id="rId5" Type="http://schemas.openxmlformats.org/officeDocument/2006/relationships/hyperlink" Target="https://pubmed.ncbi.nlm.nih.gov/28709428/#affiliation-2" TargetMode="External"/><Relationship Id="rId10" Type="http://schemas.openxmlformats.org/officeDocument/2006/relationships/hyperlink" Target="https://pubmed.ncbi.nlm.nih.gov/28709428/#affiliation-5" TargetMode="External"/><Relationship Id="rId4" Type="http://schemas.openxmlformats.org/officeDocument/2006/relationships/hyperlink" Target="https://pubmed.ncbi.nlm.nih.gov/28709428/#affiliation-1" TargetMode="External"/><Relationship Id="rId9" Type="http://schemas.openxmlformats.org/officeDocument/2006/relationships/hyperlink" Target="https://pubmed.ncbi.nlm.nih.gov/?sort=date&amp;term=Portengen+L&amp;cauthor_id=2870942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Meetings avec VLM et PELAGIE pour rajouter des infos</a:t>
            </a:r>
          </a:p>
          <a:p>
            <a:endParaRPr lang="fr-FR" dirty="0"/>
          </a:p>
        </p:txBody>
      </p:sp>
      <p:sp>
        <p:nvSpPr>
          <p:cNvPr id="4" name="Espace réservé du numéro de diapositive 3"/>
          <p:cNvSpPr>
            <a:spLocks noGrp="1"/>
          </p:cNvSpPr>
          <p:nvPr>
            <p:ph type="sldNum" sz="quarter" idx="5"/>
          </p:nvPr>
        </p:nvSpPr>
        <p:spPr/>
        <p:txBody>
          <a:bodyPr/>
          <a:lstStyle/>
          <a:p>
            <a:fld id="{B521B9FC-4085-3D49-B8AB-73BABAA8BABC}" type="slidenum">
              <a:rPr lang="fr-FR" smtClean="0"/>
              <a:t>4</a:t>
            </a:fld>
            <a:endParaRPr lang="fr-FR"/>
          </a:p>
        </p:txBody>
      </p:sp>
    </p:spTree>
    <p:extLst>
      <p:ext uri="{BB962C8B-B14F-4D97-AF65-F5344CB8AC3E}">
        <p14:creationId xmlns:p14="http://schemas.microsoft.com/office/powerpoint/2010/main" val="1163291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EWAS</a:t>
            </a:r>
          </a:p>
          <a:p>
            <a:pPr algn="l"/>
            <a:r>
              <a:rPr lang="fr-FR" dirty="0"/>
              <a:t>+ autres techniques</a:t>
            </a:r>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28</a:t>
            </a:fld>
            <a:endParaRPr lang="fr-FR"/>
          </a:p>
        </p:txBody>
      </p:sp>
    </p:spTree>
    <p:extLst>
      <p:ext uri="{BB962C8B-B14F-4D97-AF65-F5344CB8AC3E}">
        <p14:creationId xmlns:p14="http://schemas.microsoft.com/office/powerpoint/2010/main" val="1464651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DSA </a:t>
            </a:r>
            <a:r>
              <a:rPr lang="fr-FR" b="1" dirty="0" err="1"/>
              <a:t>algorithm</a:t>
            </a:r>
            <a:endParaRPr lang="fr-FR" b="1" dirty="0"/>
          </a:p>
          <a:p>
            <a:r>
              <a:rPr lang="fr-FR" dirty="0"/>
              <a:t>The </a:t>
            </a:r>
            <a:r>
              <a:rPr lang="fr-FR" dirty="0" err="1"/>
              <a:t>Deletion</a:t>
            </a:r>
            <a:r>
              <a:rPr lang="fr-FR" dirty="0"/>
              <a:t>/Substitution/Addition (DSA) </a:t>
            </a:r>
            <a:r>
              <a:rPr lang="fr-FR" dirty="0" err="1"/>
              <a:t>algorithm</a:t>
            </a:r>
            <a:endParaRPr lang="fr-FR" dirty="0"/>
          </a:p>
          <a:p>
            <a:r>
              <a:rPr lang="fr-FR" dirty="0" err="1"/>
              <a:t>is</a:t>
            </a:r>
            <a:r>
              <a:rPr lang="fr-FR" dirty="0"/>
              <a:t> an </a:t>
            </a:r>
            <a:r>
              <a:rPr lang="fr-FR" dirty="0" err="1"/>
              <a:t>iterative</a:t>
            </a:r>
            <a:r>
              <a:rPr lang="fr-FR" dirty="0"/>
              <a:t> process </a:t>
            </a:r>
            <a:r>
              <a:rPr lang="fr-FR" dirty="0" err="1"/>
              <a:t>that</a:t>
            </a:r>
            <a:r>
              <a:rPr lang="fr-FR" dirty="0"/>
              <a:t> starts with an </a:t>
            </a:r>
            <a:r>
              <a:rPr lang="fr-FR" dirty="0" err="1"/>
              <a:t>empty</a:t>
            </a:r>
            <a:r>
              <a:rPr lang="fr-FR" dirty="0"/>
              <a:t> model and</a:t>
            </a:r>
          </a:p>
          <a:p>
            <a:r>
              <a:rPr lang="fr-FR" dirty="0"/>
              <a:t>uses </a:t>
            </a:r>
            <a:r>
              <a:rPr lang="fr-FR" dirty="0" err="1"/>
              <a:t>deletion</a:t>
            </a:r>
            <a:r>
              <a:rPr lang="fr-FR" dirty="0"/>
              <a:t> (</a:t>
            </a:r>
            <a:r>
              <a:rPr lang="fr-FR" dirty="0" err="1"/>
              <a:t>removing</a:t>
            </a:r>
            <a:r>
              <a:rPr lang="fr-FR" dirty="0"/>
              <a:t> a variable </a:t>
            </a:r>
            <a:r>
              <a:rPr lang="fr-FR" dirty="0" err="1"/>
              <a:t>from</a:t>
            </a:r>
            <a:r>
              <a:rPr lang="fr-FR" dirty="0"/>
              <a:t> the model), </a:t>
            </a:r>
            <a:r>
              <a:rPr lang="fr-FR" dirty="0" err="1"/>
              <a:t>sub</a:t>
            </a:r>
            <a:r>
              <a:rPr lang="fr-FR" dirty="0"/>
              <a:t>-</a:t>
            </a:r>
          </a:p>
          <a:p>
            <a:r>
              <a:rPr lang="fr-FR" dirty="0" err="1"/>
              <a:t>stitution</a:t>
            </a:r>
            <a:r>
              <a:rPr lang="fr-FR" dirty="0"/>
              <a:t> (</a:t>
            </a:r>
            <a:r>
              <a:rPr lang="fr-FR" dirty="0" err="1"/>
              <a:t>replacing</a:t>
            </a:r>
            <a:r>
              <a:rPr lang="fr-FR" dirty="0"/>
              <a:t> a variable in the model by </a:t>
            </a:r>
            <a:r>
              <a:rPr lang="fr-FR" dirty="0" err="1"/>
              <a:t>another</a:t>
            </a:r>
            <a:r>
              <a:rPr lang="fr-FR" dirty="0"/>
              <a:t> not</a:t>
            </a:r>
          </a:p>
          <a:p>
            <a:r>
              <a:rPr lang="fr-FR" dirty="0"/>
              <a:t>in the model) or addition (</a:t>
            </a:r>
            <a:r>
              <a:rPr lang="fr-FR" dirty="0" err="1"/>
              <a:t>adding</a:t>
            </a:r>
            <a:r>
              <a:rPr lang="fr-FR" dirty="0"/>
              <a:t> a variable in the model)</a:t>
            </a:r>
          </a:p>
          <a:p>
            <a:r>
              <a:rPr lang="fr-FR" dirty="0"/>
              <a:t>moves to </a:t>
            </a:r>
            <a:r>
              <a:rPr lang="fr-FR" dirty="0" err="1"/>
              <a:t>find</a:t>
            </a:r>
            <a:r>
              <a:rPr lang="fr-FR" dirty="0"/>
              <a:t> the final model (</a:t>
            </a:r>
            <a:r>
              <a:rPr lang="fr-FR" dirty="0" err="1"/>
              <a:t>further</a:t>
            </a:r>
            <a:r>
              <a:rPr lang="fr-FR" dirty="0"/>
              <a:t> </a:t>
            </a:r>
            <a:r>
              <a:rPr lang="fr-FR" dirty="0" err="1"/>
              <a:t>details</a:t>
            </a:r>
            <a:r>
              <a:rPr lang="fr-FR" dirty="0"/>
              <a:t> are </a:t>
            </a:r>
            <a:r>
              <a:rPr lang="fr-FR" dirty="0" err="1"/>
              <a:t>shown</a:t>
            </a:r>
            <a:r>
              <a:rPr lang="fr-FR" dirty="0"/>
              <a:t> in</a:t>
            </a:r>
          </a:p>
          <a:p>
            <a:r>
              <a:rPr lang="fr-FR" dirty="0" err="1"/>
              <a:t>Additional</a:t>
            </a:r>
            <a:r>
              <a:rPr lang="fr-FR" dirty="0"/>
              <a:t> file 1: Section D). The final model </a:t>
            </a:r>
            <a:r>
              <a:rPr lang="fr-FR" dirty="0" err="1"/>
              <a:t>is</a:t>
            </a:r>
            <a:r>
              <a:rPr lang="fr-FR" dirty="0"/>
              <a:t> </a:t>
            </a:r>
            <a:r>
              <a:rPr lang="fr-FR" dirty="0" err="1"/>
              <a:t>selected</a:t>
            </a:r>
            <a:endParaRPr lang="fr-FR" dirty="0"/>
          </a:p>
          <a:p>
            <a:r>
              <a:rPr lang="fr-FR" dirty="0"/>
              <a:t>by </a:t>
            </a:r>
            <a:r>
              <a:rPr lang="fr-FR" dirty="0" err="1"/>
              <a:t>minimizing</a:t>
            </a:r>
            <a:r>
              <a:rPr lang="fr-FR" dirty="0"/>
              <a:t> the </a:t>
            </a:r>
            <a:r>
              <a:rPr lang="fr-FR" dirty="0" err="1"/>
              <a:t>residual</a:t>
            </a:r>
            <a:r>
              <a:rPr lang="fr-FR" dirty="0"/>
              <a:t> </a:t>
            </a:r>
            <a:r>
              <a:rPr lang="fr-FR" dirty="0" err="1"/>
              <a:t>mean</a:t>
            </a:r>
            <a:r>
              <a:rPr lang="fr-FR" dirty="0"/>
              <a:t> </a:t>
            </a:r>
            <a:r>
              <a:rPr lang="fr-FR" dirty="0" err="1"/>
              <a:t>squared</a:t>
            </a:r>
            <a:r>
              <a:rPr lang="fr-FR" dirty="0"/>
              <a:t> </a:t>
            </a:r>
            <a:r>
              <a:rPr lang="fr-FR" dirty="0" err="1"/>
              <a:t>error</a:t>
            </a:r>
            <a:r>
              <a:rPr lang="fr-FR" dirty="0"/>
              <a:t> (RMSE)</a:t>
            </a:r>
          </a:p>
          <a:p>
            <a:r>
              <a:rPr lang="fr-FR" dirty="0" err="1"/>
              <a:t>using</a:t>
            </a:r>
            <a:r>
              <a:rPr lang="fr-FR" dirty="0"/>
              <a:t> 5-fold cross-validation. </a:t>
            </a:r>
          </a:p>
          <a:p>
            <a:endParaRPr lang="fr-FR" dirty="0"/>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29</a:t>
            </a:fld>
            <a:endParaRPr lang="fr-FR"/>
          </a:p>
        </p:txBody>
      </p:sp>
    </p:spTree>
    <p:extLst>
      <p:ext uri="{BB962C8B-B14F-4D97-AF65-F5344CB8AC3E}">
        <p14:creationId xmlns:p14="http://schemas.microsoft.com/office/powerpoint/2010/main" val="4226481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30</a:t>
            </a:fld>
            <a:endParaRPr lang="fr-FR"/>
          </a:p>
        </p:txBody>
      </p:sp>
    </p:spTree>
    <p:extLst>
      <p:ext uri="{BB962C8B-B14F-4D97-AF65-F5344CB8AC3E}">
        <p14:creationId xmlns:p14="http://schemas.microsoft.com/office/powerpoint/2010/main" val="607152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31</a:t>
            </a:fld>
            <a:endParaRPr lang="fr-FR"/>
          </a:p>
        </p:txBody>
      </p:sp>
    </p:spTree>
    <p:extLst>
      <p:ext uri="{BB962C8B-B14F-4D97-AF65-F5344CB8AC3E}">
        <p14:creationId xmlns:p14="http://schemas.microsoft.com/office/powerpoint/2010/main" val="1528657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51CCF6-371B-4C49-B5CA-FED717A49F2E}" type="slidenum">
              <a:rPr lang="fr-FR" smtClean="0"/>
              <a:t>35</a:t>
            </a:fld>
            <a:endParaRPr lang="fr-FR"/>
          </a:p>
        </p:txBody>
      </p:sp>
    </p:spTree>
    <p:extLst>
      <p:ext uri="{BB962C8B-B14F-4D97-AF65-F5344CB8AC3E}">
        <p14:creationId xmlns:p14="http://schemas.microsoft.com/office/powerpoint/2010/main" val="190197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36</a:t>
            </a:fld>
            <a:endParaRPr lang="fr-FR"/>
          </a:p>
        </p:txBody>
      </p:sp>
    </p:spTree>
    <p:extLst>
      <p:ext uri="{BB962C8B-B14F-4D97-AF65-F5344CB8AC3E}">
        <p14:creationId xmlns:p14="http://schemas.microsoft.com/office/powerpoint/2010/main" val="1598368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17</a:t>
            </a:fld>
            <a:endParaRPr lang="fr-FR"/>
          </a:p>
        </p:txBody>
      </p:sp>
    </p:spTree>
    <p:extLst>
      <p:ext uri="{BB962C8B-B14F-4D97-AF65-F5344CB8AC3E}">
        <p14:creationId xmlns:p14="http://schemas.microsoft.com/office/powerpoint/2010/main" val="398186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HELIX</a:t>
            </a:r>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20</a:t>
            </a:fld>
            <a:endParaRPr lang="fr-FR"/>
          </a:p>
        </p:txBody>
      </p:sp>
    </p:spTree>
    <p:extLst>
      <p:ext uri="{BB962C8B-B14F-4D97-AF65-F5344CB8AC3E}">
        <p14:creationId xmlns:p14="http://schemas.microsoft.com/office/powerpoint/2010/main" val="53285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HELIX</a:t>
            </a:r>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21</a:t>
            </a:fld>
            <a:endParaRPr lang="fr-FR"/>
          </a:p>
        </p:txBody>
      </p:sp>
    </p:spTree>
    <p:extLst>
      <p:ext uri="{BB962C8B-B14F-4D97-AF65-F5344CB8AC3E}">
        <p14:creationId xmlns:p14="http://schemas.microsoft.com/office/powerpoint/2010/main" val="429305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HELIX</a:t>
            </a:r>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22</a:t>
            </a:fld>
            <a:endParaRPr lang="fr-FR"/>
          </a:p>
        </p:txBody>
      </p:sp>
    </p:spTree>
    <p:extLst>
      <p:ext uri="{BB962C8B-B14F-4D97-AF65-F5344CB8AC3E}">
        <p14:creationId xmlns:p14="http://schemas.microsoft.com/office/powerpoint/2010/main" val="293720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Exemple + ex COVID</a:t>
            </a:r>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23</a:t>
            </a:fld>
            <a:endParaRPr lang="fr-FR"/>
          </a:p>
        </p:txBody>
      </p:sp>
    </p:spTree>
    <p:extLst>
      <p:ext uri="{BB962C8B-B14F-4D97-AF65-F5344CB8AC3E}">
        <p14:creationId xmlns:p14="http://schemas.microsoft.com/office/powerpoint/2010/main" val="1989904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EWAS</a:t>
            </a:r>
          </a:p>
          <a:p>
            <a:pPr algn="l"/>
            <a:r>
              <a:rPr lang="fr-FR" dirty="0"/>
              <a:t>+ autres techniques :  </a:t>
            </a:r>
            <a:r>
              <a:rPr lang="fr-FR" b="1" i="0" dirty="0">
                <a:solidFill>
                  <a:srgbClr val="212121"/>
                </a:solidFill>
                <a:effectLst/>
                <a:latin typeface="Merriweather"/>
              </a:rPr>
              <a:t>A </a:t>
            </a:r>
            <a:r>
              <a:rPr lang="fr-FR" b="1" i="0" dirty="0" err="1">
                <a:solidFill>
                  <a:srgbClr val="212121"/>
                </a:solidFill>
                <a:effectLst/>
                <a:latin typeface="Merriweather"/>
              </a:rPr>
              <a:t>systematic</a:t>
            </a:r>
            <a:r>
              <a:rPr lang="fr-FR" b="1" i="0" dirty="0">
                <a:solidFill>
                  <a:srgbClr val="212121"/>
                </a:solidFill>
                <a:effectLst/>
                <a:latin typeface="Merriweather"/>
              </a:rPr>
              <a:t> </a:t>
            </a:r>
            <a:r>
              <a:rPr lang="fr-FR" b="1" i="0" dirty="0" err="1">
                <a:solidFill>
                  <a:srgbClr val="212121"/>
                </a:solidFill>
                <a:effectLst/>
                <a:latin typeface="Merriweather"/>
              </a:rPr>
              <a:t>comparison</a:t>
            </a:r>
            <a:r>
              <a:rPr lang="fr-FR" b="1" i="0" dirty="0">
                <a:solidFill>
                  <a:srgbClr val="212121"/>
                </a:solidFill>
                <a:effectLst/>
                <a:latin typeface="Merriweather"/>
              </a:rPr>
              <a:t> of </a:t>
            </a:r>
            <a:r>
              <a:rPr lang="fr-FR" b="1" i="0" dirty="0" err="1">
                <a:solidFill>
                  <a:srgbClr val="212121"/>
                </a:solidFill>
                <a:effectLst/>
                <a:latin typeface="Merriweather"/>
              </a:rPr>
              <a:t>statistical</a:t>
            </a:r>
            <a:r>
              <a:rPr lang="fr-FR" b="1" i="0" dirty="0">
                <a:solidFill>
                  <a:srgbClr val="212121"/>
                </a:solidFill>
                <a:effectLst/>
                <a:latin typeface="Merriweather"/>
              </a:rPr>
              <a:t> </a:t>
            </a:r>
            <a:r>
              <a:rPr lang="fr-FR" b="1" i="0" dirty="0" err="1">
                <a:solidFill>
                  <a:srgbClr val="212121"/>
                </a:solidFill>
                <a:effectLst/>
                <a:latin typeface="Merriweather"/>
              </a:rPr>
              <a:t>methods</a:t>
            </a:r>
            <a:r>
              <a:rPr lang="fr-FR" b="1" i="0" dirty="0">
                <a:solidFill>
                  <a:srgbClr val="212121"/>
                </a:solidFill>
                <a:effectLst/>
                <a:latin typeface="Merriweather"/>
              </a:rPr>
              <a:t> to </a:t>
            </a:r>
            <a:r>
              <a:rPr lang="fr-FR" b="1" i="0" dirty="0" err="1">
                <a:solidFill>
                  <a:srgbClr val="212121"/>
                </a:solidFill>
                <a:effectLst/>
                <a:latin typeface="Merriweather"/>
              </a:rPr>
              <a:t>detect</a:t>
            </a:r>
            <a:r>
              <a:rPr lang="fr-FR" b="1" i="0" dirty="0">
                <a:solidFill>
                  <a:srgbClr val="212121"/>
                </a:solidFill>
                <a:effectLst/>
                <a:latin typeface="Merriweather"/>
              </a:rPr>
              <a:t> interactions in </a:t>
            </a:r>
            <a:r>
              <a:rPr lang="fr-FR" b="1" i="0" dirty="0" err="1">
                <a:solidFill>
                  <a:srgbClr val="212121"/>
                </a:solidFill>
                <a:effectLst/>
                <a:latin typeface="Merriweather"/>
              </a:rPr>
              <a:t>exposome-health</a:t>
            </a:r>
            <a:r>
              <a:rPr lang="fr-FR" b="1" i="0" dirty="0">
                <a:solidFill>
                  <a:srgbClr val="212121"/>
                </a:solidFill>
                <a:effectLst/>
                <a:latin typeface="Merriweather"/>
              </a:rPr>
              <a:t> associations</a:t>
            </a:r>
          </a:p>
          <a:p>
            <a:pPr algn="l"/>
            <a:r>
              <a:rPr lang="fr-FR" b="0" i="0" u="none" strike="noStrike" dirty="0">
                <a:solidFill>
                  <a:srgbClr val="0071BC"/>
                </a:solidFill>
                <a:effectLst/>
                <a:latin typeface="BlinkMacSystemFont"/>
                <a:hlinkClick r:id="rId3"/>
              </a:rPr>
              <a:t>Jose Barrera-Gómez</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4" tooltip="ISGlobal, Centre for Research in Environmental Epidemiology (CREAL), Dr. Aiguader, 88, Barcelona, 08003, Spain."/>
              </a:rPr>
              <a:t>1</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5" tooltip="Universitat Pompeu Fabra (UPF), Plaça de la Merçè, 10-12, Barcelona, 08002, Spain."/>
              </a:rPr>
              <a:t>2</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6" tooltip="CIBER Epidemiología y Salud Pública (CIBERESP), Av. Monforte de Lemos, 3-5 Pabellón 11. Planta 0, Madrid, 28029, Spain."/>
              </a:rPr>
              <a:t>3</a:t>
            </a:r>
            <a:r>
              <a:rPr lang="fr-FR" b="0" i="0" dirty="0">
                <a:solidFill>
                  <a:srgbClr val="5B616B"/>
                </a:solidFill>
                <a:effectLst/>
                <a:latin typeface="BlinkMacSystemFont"/>
              </a:rPr>
              <a:t>, </a:t>
            </a:r>
            <a:r>
              <a:rPr lang="fr-FR" b="0" i="0" u="none" strike="noStrike" dirty="0">
                <a:solidFill>
                  <a:srgbClr val="0071BC"/>
                </a:solidFill>
                <a:effectLst/>
                <a:latin typeface="BlinkMacSystemFont"/>
                <a:hlinkClick r:id="rId7"/>
              </a:rPr>
              <a:t>Lydiane Agier</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8" tooltip="Team of Environmental Epidemiology applied to Reproduction and Respiratory Health, Inserm and University Grenoble Alpes, U823 Joint Research Center, Grenoble, France."/>
              </a:rPr>
              <a:t>4</a:t>
            </a:r>
            <a:r>
              <a:rPr lang="fr-FR" b="0" i="0" dirty="0">
                <a:solidFill>
                  <a:srgbClr val="5B616B"/>
                </a:solidFill>
                <a:effectLst/>
                <a:latin typeface="BlinkMacSystemFont"/>
              </a:rPr>
              <a:t>, </a:t>
            </a:r>
            <a:r>
              <a:rPr lang="fr-FR" b="0" i="0" u="none" strike="noStrike" dirty="0">
                <a:solidFill>
                  <a:srgbClr val="0071BC"/>
                </a:solidFill>
                <a:effectLst/>
                <a:latin typeface="BlinkMacSystemFont"/>
                <a:hlinkClick r:id="rId9"/>
              </a:rPr>
              <a:t>Lützen </a:t>
            </a:r>
            <a:r>
              <a:rPr lang="fr-FR" b="0" i="0" u="none" strike="noStrike" dirty="0" err="1">
                <a:solidFill>
                  <a:srgbClr val="0071BC"/>
                </a:solidFill>
                <a:effectLst/>
                <a:latin typeface="BlinkMacSystemFont"/>
                <a:hlinkClick r:id="rId9"/>
              </a:rPr>
              <a:t>Portengen</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10" tooltip="Institute for Risk Assessment Sciences, Utrecht University, Utrecht, Netherlands."/>
              </a:rPr>
              <a:t>5</a:t>
            </a:r>
            <a:r>
              <a:rPr lang="fr-FR" b="0" i="0" dirty="0">
                <a:solidFill>
                  <a:srgbClr val="5B616B"/>
                </a:solidFill>
                <a:effectLst/>
                <a:latin typeface="BlinkMacSystemFont"/>
              </a:rPr>
              <a:t>, </a:t>
            </a:r>
            <a:r>
              <a:rPr lang="fr-FR" b="0" i="0" u="none" strike="noStrike" dirty="0">
                <a:solidFill>
                  <a:srgbClr val="0071BC"/>
                </a:solidFill>
                <a:effectLst/>
                <a:latin typeface="BlinkMacSystemFont"/>
                <a:hlinkClick r:id="rId11"/>
              </a:rPr>
              <a:t>Marc </a:t>
            </a:r>
            <a:r>
              <a:rPr lang="fr-FR" b="0" i="0" u="none" strike="noStrike" dirty="0" err="1">
                <a:solidFill>
                  <a:srgbClr val="0071BC"/>
                </a:solidFill>
                <a:effectLst/>
                <a:latin typeface="BlinkMacSystemFont"/>
                <a:hlinkClick r:id="rId11"/>
              </a:rPr>
              <a:t>Chadeau-Hyam</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12" tooltip="Department of Epidemiology and Biostatistics, MRC-PHE Centre for Environment and Health, School of Public Health, Imperial College London, Norfolk Place, W2 1PG London, UK."/>
              </a:rPr>
              <a:t>6</a:t>
            </a:r>
            <a:r>
              <a:rPr lang="fr-FR" b="0" i="0" dirty="0">
                <a:solidFill>
                  <a:srgbClr val="5B616B"/>
                </a:solidFill>
                <a:effectLst/>
                <a:latin typeface="BlinkMacSystemFont"/>
              </a:rPr>
              <a:t>, </a:t>
            </a:r>
          </a:p>
          <a:p>
            <a:pPr algn="l"/>
            <a:endParaRPr lang="fr-FR" b="0" i="0" dirty="0">
              <a:solidFill>
                <a:srgbClr val="5B616B"/>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 the Genome-Wide Association Study (GWAS) is a low-cost, commoditized, and popular frame-work used by researchers to evaluate genetic factors in disease or phenotype along the entirety of the genome (Visscher et al. 2012; </a:t>
            </a:r>
            <a:r>
              <a:rPr lang="en-US" sz="1200" dirty="0" err="1">
                <a:effectLst/>
                <a:ea typeface="Times New Roman" panose="02020603050405020304" pitchFamily="18" charset="0"/>
              </a:rPr>
              <a:t>Hindorff</a:t>
            </a:r>
            <a:r>
              <a:rPr lang="en-US" sz="1200" dirty="0">
                <a:effectLst/>
                <a:ea typeface="Times New Roman" panose="02020603050405020304" pitchFamily="18" charset="0"/>
              </a:rPr>
              <a:t> et al. 2009). </a:t>
            </a:r>
          </a:p>
          <a:p>
            <a:pPr algn="l"/>
            <a:endParaRPr lang="fr-FR" b="0" i="0" dirty="0">
              <a:solidFill>
                <a:srgbClr val="5B616B"/>
              </a:solidFill>
              <a:effectLst/>
              <a:latin typeface="BlinkMacSystemFont"/>
            </a:endParaRPr>
          </a:p>
          <a:p>
            <a:r>
              <a:rPr lang="fr-FR" dirty="0"/>
              <a:t> </a:t>
            </a:r>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25</a:t>
            </a:fld>
            <a:endParaRPr lang="fr-FR"/>
          </a:p>
        </p:txBody>
      </p:sp>
    </p:spTree>
    <p:extLst>
      <p:ext uri="{BB962C8B-B14F-4D97-AF65-F5344CB8AC3E}">
        <p14:creationId xmlns:p14="http://schemas.microsoft.com/office/powerpoint/2010/main" val="474090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EWAS</a:t>
            </a:r>
          </a:p>
          <a:p>
            <a:pPr algn="l"/>
            <a:r>
              <a:rPr lang="fr-FR" dirty="0"/>
              <a:t>+ autres techniques :  </a:t>
            </a:r>
            <a:r>
              <a:rPr lang="fr-FR" b="1" i="0" dirty="0">
                <a:solidFill>
                  <a:srgbClr val="212121"/>
                </a:solidFill>
                <a:effectLst/>
                <a:latin typeface="Merriweather"/>
              </a:rPr>
              <a:t>A </a:t>
            </a:r>
            <a:r>
              <a:rPr lang="fr-FR" b="1" i="0" dirty="0" err="1">
                <a:solidFill>
                  <a:srgbClr val="212121"/>
                </a:solidFill>
                <a:effectLst/>
                <a:latin typeface="Merriweather"/>
              </a:rPr>
              <a:t>systematic</a:t>
            </a:r>
            <a:r>
              <a:rPr lang="fr-FR" b="1" i="0" dirty="0">
                <a:solidFill>
                  <a:srgbClr val="212121"/>
                </a:solidFill>
                <a:effectLst/>
                <a:latin typeface="Merriweather"/>
              </a:rPr>
              <a:t> </a:t>
            </a:r>
            <a:r>
              <a:rPr lang="fr-FR" b="1" i="0" dirty="0" err="1">
                <a:solidFill>
                  <a:srgbClr val="212121"/>
                </a:solidFill>
                <a:effectLst/>
                <a:latin typeface="Merriweather"/>
              </a:rPr>
              <a:t>comparison</a:t>
            </a:r>
            <a:r>
              <a:rPr lang="fr-FR" b="1" i="0" dirty="0">
                <a:solidFill>
                  <a:srgbClr val="212121"/>
                </a:solidFill>
                <a:effectLst/>
                <a:latin typeface="Merriweather"/>
              </a:rPr>
              <a:t> of </a:t>
            </a:r>
            <a:r>
              <a:rPr lang="fr-FR" b="1" i="0" dirty="0" err="1">
                <a:solidFill>
                  <a:srgbClr val="212121"/>
                </a:solidFill>
                <a:effectLst/>
                <a:latin typeface="Merriweather"/>
              </a:rPr>
              <a:t>statistical</a:t>
            </a:r>
            <a:r>
              <a:rPr lang="fr-FR" b="1" i="0" dirty="0">
                <a:solidFill>
                  <a:srgbClr val="212121"/>
                </a:solidFill>
                <a:effectLst/>
                <a:latin typeface="Merriweather"/>
              </a:rPr>
              <a:t> </a:t>
            </a:r>
            <a:r>
              <a:rPr lang="fr-FR" b="1" i="0" dirty="0" err="1">
                <a:solidFill>
                  <a:srgbClr val="212121"/>
                </a:solidFill>
                <a:effectLst/>
                <a:latin typeface="Merriweather"/>
              </a:rPr>
              <a:t>methods</a:t>
            </a:r>
            <a:r>
              <a:rPr lang="fr-FR" b="1" i="0" dirty="0">
                <a:solidFill>
                  <a:srgbClr val="212121"/>
                </a:solidFill>
                <a:effectLst/>
                <a:latin typeface="Merriweather"/>
              </a:rPr>
              <a:t> to </a:t>
            </a:r>
            <a:r>
              <a:rPr lang="fr-FR" b="1" i="0" dirty="0" err="1">
                <a:solidFill>
                  <a:srgbClr val="212121"/>
                </a:solidFill>
                <a:effectLst/>
                <a:latin typeface="Merriweather"/>
              </a:rPr>
              <a:t>detect</a:t>
            </a:r>
            <a:r>
              <a:rPr lang="fr-FR" b="1" i="0" dirty="0">
                <a:solidFill>
                  <a:srgbClr val="212121"/>
                </a:solidFill>
                <a:effectLst/>
                <a:latin typeface="Merriweather"/>
              </a:rPr>
              <a:t> interactions in </a:t>
            </a:r>
            <a:r>
              <a:rPr lang="fr-FR" b="1" i="0" dirty="0" err="1">
                <a:solidFill>
                  <a:srgbClr val="212121"/>
                </a:solidFill>
                <a:effectLst/>
                <a:latin typeface="Merriweather"/>
              </a:rPr>
              <a:t>exposome-health</a:t>
            </a:r>
            <a:r>
              <a:rPr lang="fr-FR" b="1" i="0" dirty="0">
                <a:solidFill>
                  <a:srgbClr val="212121"/>
                </a:solidFill>
                <a:effectLst/>
                <a:latin typeface="Merriweather"/>
              </a:rPr>
              <a:t> associations</a:t>
            </a:r>
          </a:p>
          <a:p>
            <a:pPr algn="l"/>
            <a:r>
              <a:rPr lang="fr-FR" b="0" i="0" u="none" strike="noStrike" dirty="0">
                <a:solidFill>
                  <a:srgbClr val="0071BC"/>
                </a:solidFill>
                <a:effectLst/>
                <a:latin typeface="BlinkMacSystemFont"/>
                <a:hlinkClick r:id="rId3"/>
              </a:rPr>
              <a:t>Jose Barrera-Gómez</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4" tooltip="ISGlobal, Centre for Research in Environmental Epidemiology (CREAL), Dr. Aiguader, 88, Barcelona, 08003, Spain."/>
              </a:rPr>
              <a:t>1</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5" tooltip="Universitat Pompeu Fabra (UPF), Plaça de la Merçè, 10-12, Barcelona, 08002, Spain."/>
              </a:rPr>
              <a:t>2</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6" tooltip="CIBER Epidemiología y Salud Pública (CIBERESP), Av. Monforte de Lemos, 3-5 Pabellón 11. Planta 0, Madrid, 28029, Spain."/>
              </a:rPr>
              <a:t>3</a:t>
            </a:r>
            <a:r>
              <a:rPr lang="fr-FR" b="0" i="0" dirty="0">
                <a:solidFill>
                  <a:srgbClr val="5B616B"/>
                </a:solidFill>
                <a:effectLst/>
                <a:latin typeface="BlinkMacSystemFont"/>
              </a:rPr>
              <a:t>, </a:t>
            </a:r>
            <a:r>
              <a:rPr lang="fr-FR" b="0" i="0" u="none" strike="noStrike" dirty="0">
                <a:solidFill>
                  <a:srgbClr val="0071BC"/>
                </a:solidFill>
                <a:effectLst/>
                <a:latin typeface="BlinkMacSystemFont"/>
                <a:hlinkClick r:id="rId7"/>
              </a:rPr>
              <a:t>Lydiane Agier</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8" tooltip="Team of Environmental Epidemiology applied to Reproduction and Respiratory Health, Inserm and University Grenoble Alpes, U823 Joint Research Center, Grenoble, France."/>
              </a:rPr>
              <a:t>4</a:t>
            </a:r>
            <a:r>
              <a:rPr lang="fr-FR" b="0" i="0" dirty="0">
                <a:solidFill>
                  <a:srgbClr val="5B616B"/>
                </a:solidFill>
                <a:effectLst/>
                <a:latin typeface="BlinkMacSystemFont"/>
              </a:rPr>
              <a:t>, </a:t>
            </a:r>
            <a:r>
              <a:rPr lang="fr-FR" b="0" i="0" u="none" strike="noStrike" dirty="0">
                <a:solidFill>
                  <a:srgbClr val="0071BC"/>
                </a:solidFill>
                <a:effectLst/>
                <a:latin typeface="BlinkMacSystemFont"/>
                <a:hlinkClick r:id="rId9"/>
              </a:rPr>
              <a:t>Lützen </a:t>
            </a:r>
            <a:r>
              <a:rPr lang="fr-FR" b="0" i="0" u="none" strike="noStrike" dirty="0" err="1">
                <a:solidFill>
                  <a:srgbClr val="0071BC"/>
                </a:solidFill>
                <a:effectLst/>
                <a:latin typeface="BlinkMacSystemFont"/>
                <a:hlinkClick r:id="rId9"/>
              </a:rPr>
              <a:t>Portengen</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10" tooltip="Institute for Risk Assessment Sciences, Utrecht University, Utrecht, Netherlands."/>
              </a:rPr>
              <a:t>5</a:t>
            </a:r>
            <a:r>
              <a:rPr lang="fr-FR" b="0" i="0" dirty="0">
                <a:solidFill>
                  <a:srgbClr val="5B616B"/>
                </a:solidFill>
                <a:effectLst/>
                <a:latin typeface="BlinkMacSystemFont"/>
              </a:rPr>
              <a:t>, </a:t>
            </a:r>
            <a:r>
              <a:rPr lang="fr-FR" b="0" i="0" u="none" strike="noStrike" dirty="0">
                <a:solidFill>
                  <a:srgbClr val="0071BC"/>
                </a:solidFill>
                <a:effectLst/>
                <a:latin typeface="BlinkMacSystemFont"/>
                <a:hlinkClick r:id="rId11"/>
              </a:rPr>
              <a:t>Marc </a:t>
            </a:r>
            <a:r>
              <a:rPr lang="fr-FR" b="0" i="0" u="none" strike="noStrike" dirty="0" err="1">
                <a:solidFill>
                  <a:srgbClr val="0071BC"/>
                </a:solidFill>
                <a:effectLst/>
                <a:latin typeface="BlinkMacSystemFont"/>
                <a:hlinkClick r:id="rId11"/>
              </a:rPr>
              <a:t>Chadeau-Hyam</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12" tooltip="Department of Epidemiology and Biostatistics, MRC-PHE Centre for Environment and Health, School of Public Health, Imperial College London, Norfolk Place, W2 1PG London, UK."/>
              </a:rPr>
              <a:t>6</a:t>
            </a:r>
            <a:r>
              <a:rPr lang="fr-FR" b="0" i="0" dirty="0">
                <a:solidFill>
                  <a:srgbClr val="5B616B"/>
                </a:solidFill>
                <a:effectLst/>
                <a:latin typeface="BlinkMacSystemFont"/>
              </a:rPr>
              <a:t>, </a:t>
            </a:r>
          </a:p>
          <a:p>
            <a:r>
              <a:rPr lang="fr-FR" dirty="0"/>
              <a:t> </a:t>
            </a:r>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26</a:t>
            </a:fld>
            <a:endParaRPr lang="fr-FR"/>
          </a:p>
        </p:txBody>
      </p:sp>
    </p:spTree>
    <p:extLst>
      <p:ext uri="{BB962C8B-B14F-4D97-AF65-F5344CB8AC3E}">
        <p14:creationId xmlns:p14="http://schemas.microsoft.com/office/powerpoint/2010/main" val="2166121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EWAS</a:t>
            </a:r>
          </a:p>
          <a:p>
            <a:pPr algn="l"/>
            <a:r>
              <a:rPr lang="fr-FR" dirty="0"/>
              <a:t>+ autres techniques :  </a:t>
            </a:r>
            <a:r>
              <a:rPr lang="fr-FR" b="1" i="0" dirty="0">
                <a:solidFill>
                  <a:srgbClr val="212121"/>
                </a:solidFill>
                <a:effectLst/>
                <a:latin typeface="Merriweather"/>
              </a:rPr>
              <a:t>A </a:t>
            </a:r>
            <a:r>
              <a:rPr lang="fr-FR" b="1" i="0" dirty="0" err="1">
                <a:solidFill>
                  <a:srgbClr val="212121"/>
                </a:solidFill>
                <a:effectLst/>
                <a:latin typeface="Merriweather"/>
              </a:rPr>
              <a:t>systematic</a:t>
            </a:r>
            <a:r>
              <a:rPr lang="fr-FR" b="1" i="0" dirty="0">
                <a:solidFill>
                  <a:srgbClr val="212121"/>
                </a:solidFill>
                <a:effectLst/>
                <a:latin typeface="Merriweather"/>
              </a:rPr>
              <a:t> </a:t>
            </a:r>
            <a:r>
              <a:rPr lang="fr-FR" b="1" i="0" dirty="0" err="1">
                <a:solidFill>
                  <a:srgbClr val="212121"/>
                </a:solidFill>
                <a:effectLst/>
                <a:latin typeface="Merriweather"/>
              </a:rPr>
              <a:t>comparison</a:t>
            </a:r>
            <a:r>
              <a:rPr lang="fr-FR" b="1" i="0" dirty="0">
                <a:solidFill>
                  <a:srgbClr val="212121"/>
                </a:solidFill>
                <a:effectLst/>
                <a:latin typeface="Merriweather"/>
              </a:rPr>
              <a:t> of </a:t>
            </a:r>
            <a:r>
              <a:rPr lang="fr-FR" b="1" i="0" dirty="0" err="1">
                <a:solidFill>
                  <a:srgbClr val="212121"/>
                </a:solidFill>
                <a:effectLst/>
                <a:latin typeface="Merriweather"/>
              </a:rPr>
              <a:t>statistical</a:t>
            </a:r>
            <a:r>
              <a:rPr lang="fr-FR" b="1" i="0" dirty="0">
                <a:solidFill>
                  <a:srgbClr val="212121"/>
                </a:solidFill>
                <a:effectLst/>
                <a:latin typeface="Merriweather"/>
              </a:rPr>
              <a:t> </a:t>
            </a:r>
            <a:r>
              <a:rPr lang="fr-FR" b="1" i="0" dirty="0" err="1">
                <a:solidFill>
                  <a:srgbClr val="212121"/>
                </a:solidFill>
                <a:effectLst/>
                <a:latin typeface="Merriweather"/>
              </a:rPr>
              <a:t>methods</a:t>
            </a:r>
            <a:r>
              <a:rPr lang="fr-FR" b="1" i="0" dirty="0">
                <a:solidFill>
                  <a:srgbClr val="212121"/>
                </a:solidFill>
                <a:effectLst/>
                <a:latin typeface="Merriweather"/>
              </a:rPr>
              <a:t> to </a:t>
            </a:r>
            <a:r>
              <a:rPr lang="fr-FR" b="1" i="0" dirty="0" err="1">
                <a:solidFill>
                  <a:srgbClr val="212121"/>
                </a:solidFill>
                <a:effectLst/>
                <a:latin typeface="Merriweather"/>
              </a:rPr>
              <a:t>detect</a:t>
            </a:r>
            <a:r>
              <a:rPr lang="fr-FR" b="1" i="0" dirty="0">
                <a:solidFill>
                  <a:srgbClr val="212121"/>
                </a:solidFill>
                <a:effectLst/>
                <a:latin typeface="Merriweather"/>
              </a:rPr>
              <a:t> interactions in </a:t>
            </a:r>
            <a:r>
              <a:rPr lang="fr-FR" b="1" i="0" dirty="0" err="1">
                <a:solidFill>
                  <a:srgbClr val="212121"/>
                </a:solidFill>
                <a:effectLst/>
                <a:latin typeface="Merriweather"/>
              </a:rPr>
              <a:t>exposome-health</a:t>
            </a:r>
            <a:r>
              <a:rPr lang="fr-FR" b="1" i="0" dirty="0">
                <a:solidFill>
                  <a:srgbClr val="212121"/>
                </a:solidFill>
                <a:effectLst/>
                <a:latin typeface="Merriweather"/>
              </a:rPr>
              <a:t> associations</a:t>
            </a:r>
          </a:p>
          <a:p>
            <a:pPr algn="l"/>
            <a:r>
              <a:rPr lang="fr-FR" b="0" i="0" u="none" strike="noStrike" dirty="0">
                <a:solidFill>
                  <a:srgbClr val="0071BC"/>
                </a:solidFill>
                <a:effectLst/>
                <a:latin typeface="BlinkMacSystemFont"/>
                <a:hlinkClick r:id="rId3"/>
              </a:rPr>
              <a:t>Jose Barrera-Gómez</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4" tooltip="ISGlobal, Centre for Research in Environmental Epidemiology (CREAL), Dr. Aiguader, 88, Barcelona, 08003, Spain."/>
              </a:rPr>
              <a:t>1</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5" tooltip="Universitat Pompeu Fabra (UPF), Plaça de la Merçè, 10-12, Barcelona, 08002, Spain."/>
              </a:rPr>
              <a:t>2</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6" tooltip="CIBER Epidemiología y Salud Pública (CIBERESP), Av. Monforte de Lemos, 3-5 Pabellón 11. Planta 0, Madrid, 28029, Spain."/>
              </a:rPr>
              <a:t>3</a:t>
            </a:r>
            <a:r>
              <a:rPr lang="fr-FR" b="0" i="0" dirty="0">
                <a:solidFill>
                  <a:srgbClr val="5B616B"/>
                </a:solidFill>
                <a:effectLst/>
                <a:latin typeface="BlinkMacSystemFont"/>
              </a:rPr>
              <a:t>, </a:t>
            </a:r>
            <a:r>
              <a:rPr lang="fr-FR" b="0" i="0" u="none" strike="noStrike" dirty="0">
                <a:solidFill>
                  <a:srgbClr val="0071BC"/>
                </a:solidFill>
                <a:effectLst/>
                <a:latin typeface="BlinkMacSystemFont"/>
                <a:hlinkClick r:id="rId7"/>
              </a:rPr>
              <a:t>Lydiane Agier</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8" tooltip="Team of Environmental Epidemiology applied to Reproduction and Respiratory Health, Inserm and University Grenoble Alpes, U823 Joint Research Center, Grenoble, France."/>
              </a:rPr>
              <a:t>4</a:t>
            </a:r>
            <a:r>
              <a:rPr lang="fr-FR" b="0" i="0" dirty="0">
                <a:solidFill>
                  <a:srgbClr val="5B616B"/>
                </a:solidFill>
                <a:effectLst/>
                <a:latin typeface="BlinkMacSystemFont"/>
              </a:rPr>
              <a:t>, </a:t>
            </a:r>
            <a:r>
              <a:rPr lang="fr-FR" b="0" i="0" u="none" strike="noStrike" dirty="0">
                <a:solidFill>
                  <a:srgbClr val="0071BC"/>
                </a:solidFill>
                <a:effectLst/>
                <a:latin typeface="BlinkMacSystemFont"/>
                <a:hlinkClick r:id="rId9"/>
              </a:rPr>
              <a:t>Lützen </a:t>
            </a:r>
            <a:r>
              <a:rPr lang="fr-FR" b="0" i="0" u="none" strike="noStrike" dirty="0" err="1">
                <a:solidFill>
                  <a:srgbClr val="0071BC"/>
                </a:solidFill>
                <a:effectLst/>
                <a:latin typeface="BlinkMacSystemFont"/>
                <a:hlinkClick r:id="rId9"/>
              </a:rPr>
              <a:t>Portengen</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10" tooltip="Institute for Risk Assessment Sciences, Utrecht University, Utrecht, Netherlands."/>
              </a:rPr>
              <a:t>5</a:t>
            </a:r>
            <a:r>
              <a:rPr lang="fr-FR" b="0" i="0" dirty="0">
                <a:solidFill>
                  <a:srgbClr val="5B616B"/>
                </a:solidFill>
                <a:effectLst/>
                <a:latin typeface="BlinkMacSystemFont"/>
              </a:rPr>
              <a:t>, </a:t>
            </a:r>
            <a:r>
              <a:rPr lang="fr-FR" b="0" i="0" u="none" strike="noStrike" dirty="0">
                <a:solidFill>
                  <a:srgbClr val="0071BC"/>
                </a:solidFill>
                <a:effectLst/>
                <a:latin typeface="BlinkMacSystemFont"/>
                <a:hlinkClick r:id="rId11"/>
              </a:rPr>
              <a:t>Marc </a:t>
            </a:r>
            <a:r>
              <a:rPr lang="fr-FR" b="0" i="0" u="none" strike="noStrike" dirty="0" err="1">
                <a:solidFill>
                  <a:srgbClr val="0071BC"/>
                </a:solidFill>
                <a:effectLst/>
                <a:latin typeface="BlinkMacSystemFont"/>
                <a:hlinkClick r:id="rId11"/>
              </a:rPr>
              <a:t>Chadeau-Hyam</a:t>
            </a:r>
            <a:r>
              <a:rPr lang="fr-FR" b="0" i="0" baseline="30000" dirty="0">
                <a:solidFill>
                  <a:srgbClr val="5B616B"/>
                </a:solidFill>
                <a:effectLst/>
                <a:latin typeface="BlinkMacSystemFont"/>
              </a:rPr>
              <a:t> </a:t>
            </a:r>
            <a:r>
              <a:rPr lang="fr-FR" b="0" i="0" u="none" strike="noStrike" baseline="30000" dirty="0">
                <a:solidFill>
                  <a:srgbClr val="323A45"/>
                </a:solidFill>
                <a:effectLst/>
                <a:latin typeface="BlinkMacSystemFont"/>
                <a:hlinkClick r:id="rId12" tooltip="Department of Epidemiology and Biostatistics, MRC-PHE Centre for Environment and Health, School of Public Health, Imperial College London, Norfolk Place, W2 1PG London, UK."/>
              </a:rPr>
              <a:t>6</a:t>
            </a:r>
            <a:r>
              <a:rPr lang="fr-FR" b="0" i="0" dirty="0">
                <a:solidFill>
                  <a:srgbClr val="5B616B"/>
                </a:solidFill>
                <a:effectLst/>
                <a:latin typeface="BlinkMacSystemFont"/>
              </a:rPr>
              <a:t>, </a:t>
            </a:r>
          </a:p>
          <a:p>
            <a:r>
              <a:rPr lang="fr-FR" dirty="0"/>
              <a:t> </a:t>
            </a:r>
          </a:p>
        </p:txBody>
      </p:sp>
      <p:sp>
        <p:nvSpPr>
          <p:cNvPr id="4" name="Espace réservé du numéro de diapositive 3"/>
          <p:cNvSpPr>
            <a:spLocks noGrp="1"/>
          </p:cNvSpPr>
          <p:nvPr>
            <p:ph type="sldNum" sz="quarter" idx="5"/>
          </p:nvPr>
        </p:nvSpPr>
        <p:spPr/>
        <p:txBody>
          <a:bodyPr/>
          <a:lstStyle/>
          <a:p>
            <a:fld id="{F2DE3FB1-9867-4998-A747-D430F25D51C4}" type="slidenum">
              <a:rPr lang="fr-FR" smtClean="0"/>
              <a:t>27</a:t>
            </a:fld>
            <a:endParaRPr lang="fr-FR"/>
          </a:p>
        </p:txBody>
      </p:sp>
    </p:spTree>
    <p:extLst>
      <p:ext uri="{BB962C8B-B14F-4D97-AF65-F5344CB8AC3E}">
        <p14:creationId xmlns:p14="http://schemas.microsoft.com/office/powerpoint/2010/main" val="422371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1">
    <p:spTree>
      <p:nvGrpSpPr>
        <p:cNvPr id="1" name=""/>
        <p:cNvGrpSpPr/>
        <p:nvPr/>
      </p:nvGrpSpPr>
      <p:grpSpPr>
        <a:xfrm>
          <a:off x="0" y="0"/>
          <a:ext cx="0" cy="0"/>
          <a:chOff x="0" y="0"/>
          <a:chExt cx="0" cy="0"/>
        </a:xfrm>
      </p:grpSpPr>
      <p:pic>
        <p:nvPicPr>
          <p:cNvPr id="12" name="Image 11" descr="Une image contenant extérieur, plante, arbre, conifère&#10;&#10;Description générée automatiquement">
            <a:extLst>
              <a:ext uri="{FF2B5EF4-FFF2-40B4-BE49-F238E27FC236}">
                <a16:creationId xmlns:a16="http://schemas.microsoft.com/office/drawing/2014/main" id="{163047BA-A142-EF45-8BBF-82EABEE0A4F9}"/>
              </a:ext>
            </a:extLst>
          </p:cNvPr>
          <p:cNvPicPr>
            <a:picLocks noChangeAspect="1"/>
          </p:cNvPicPr>
          <p:nvPr userDrawn="1"/>
        </p:nvPicPr>
        <p:blipFill rotWithShape="1">
          <a:blip r:embed="rId2"/>
          <a:srcRect t="7758" b="7758"/>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C311745B-3F9C-964A-A039-539D1784E859}"/>
              </a:ext>
            </a:extLst>
          </p:cNvPr>
          <p:cNvSpPr/>
          <p:nvPr userDrawn="1"/>
        </p:nvSpPr>
        <p:spPr>
          <a:xfrm>
            <a:off x="0" y="0"/>
            <a:ext cx="10158761" cy="685800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88DB153-8AFE-C848-B00E-D9DB19DA136F}"/>
              </a:ext>
            </a:extLst>
          </p:cNvPr>
          <p:cNvSpPr/>
          <p:nvPr userDrawn="1"/>
        </p:nvSpPr>
        <p:spPr>
          <a:xfrm>
            <a:off x="0" y="0"/>
            <a:ext cx="12192000" cy="90000"/>
          </a:xfrm>
          <a:prstGeom prst="rect">
            <a:avLst/>
          </a:prstGeom>
          <a:gradFill>
            <a:gsLst>
              <a:gs pos="0">
                <a:srgbClr val="83BB26"/>
              </a:gs>
              <a:gs pos="100000">
                <a:srgbClr val="E61B7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mètre&#10;&#10;Description générée automatiquement">
            <a:extLst>
              <a:ext uri="{FF2B5EF4-FFF2-40B4-BE49-F238E27FC236}">
                <a16:creationId xmlns:a16="http://schemas.microsoft.com/office/drawing/2014/main" id="{F3011310-2F4E-C042-9946-8C3BBC9F5801}"/>
              </a:ext>
            </a:extLst>
          </p:cNvPr>
          <p:cNvPicPr>
            <a:picLocks noChangeAspect="1"/>
          </p:cNvPicPr>
          <p:nvPr userDrawn="1"/>
        </p:nvPicPr>
        <p:blipFill>
          <a:blip r:embed="rId3"/>
          <a:stretch>
            <a:fillRect/>
          </a:stretch>
        </p:blipFill>
        <p:spPr>
          <a:xfrm>
            <a:off x="900000" y="2160000"/>
            <a:ext cx="5400000" cy="2312563"/>
          </a:xfrm>
          <a:prstGeom prst="rect">
            <a:avLst/>
          </a:prstGeom>
        </p:spPr>
      </p:pic>
      <p:pic>
        <p:nvPicPr>
          <p:cNvPr id="15" name="Image 14" descr="Une image contenant parapluie&#10;&#10;Description générée automatiquement">
            <a:extLst>
              <a:ext uri="{FF2B5EF4-FFF2-40B4-BE49-F238E27FC236}">
                <a16:creationId xmlns:a16="http://schemas.microsoft.com/office/drawing/2014/main" id="{AEC6808D-1362-CC4C-BF04-61DF76BEAE3E}"/>
              </a:ext>
            </a:extLst>
          </p:cNvPr>
          <p:cNvPicPr>
            <a:picLocks noChangeAspect="1"/>
          </p:cNvPicPr>
          <p:nvPr userDrawn="1"/>
        </p:nvPicPr>
        <p:blipFill>
          <a:blip r:embed="rId4"/>
          <a:stretch>
            <a:fillRect/>
          </a:stretch>
        </p:blipFill>
        <p:spPr>
          <a:xfrm>
            <a:off x="7816423" y="1667998"/>
            <a:ext cx="3973906" cy="3522005"/>
          </a:xfrm>
          <a:prstGeom prst="rect">
            <a:avLst/>
          </a:prstGeom>
        </p:spPr>
      </p:pic>
      <p:sp>
        <p:nvSpPr>
          <p:cNvPr id="2" name="Titre 1">
            <a:extLst>
              <a:ext uri="{FF2B5EF4-FFF2-40B4-BE49-F238E27FC236}">
                <a16:creationId xmlns:a16="http://schemas.microsoft.com/office/drawing/2014/main" id="{A81FA854-9EE4-694E-AE67-61BEF5374552}"/>
              </a:ext>
            </a:extLst>
          </p:cNvPr>
          <p:cNvSpPr>
            <a:spLocks noGrp="1"/>
          </p:cNvSpPr>
          <p:nvPr>
            <p:ph type="ctrTitle" hasCustomPrompt="1"/>
          </p:nvPr>
        </p:nvSpPr>
        <p:spPr>
          <a:xfrm>
            <a:off x="3308888" y="4122549"/>
            <a:ext cx="4296244" cy="1347949"/>
          </a:xfrm>
          <a:prstGeom prst="rect">
            <a:avLst/>
          </a:prstGeom>
        </p:spPr>
        <p:txBody>
          <a:bodyPr lIns="0" tIns="0" rIns="0" bIns="0" anchor="t"/>
          <a:lstStyle>
            <a:lvl1pPr algn="l">
              <a:defRPr sz="3000"/>
            </a:lvl1pPr>
          </a:lstStyle>
          <a:p>
            <a:r>
              <a:rPr lang="fr-FR" dirty="0"/>
              <a:t>PRESENTATION TITLE</a:t>
            </a:r>
          </a:p>
        </p:txBody>
      </p:sp>
      <p:sp>
        <p:nvSpPr>
          <p:cNvPr id="3" name="Sous-titre 2">
            <a:extLst>
              <a:ext uri="{FF2B5EF4-FFF2-40B4-BE49-F238E27FC236}">
                <a16:creationId xmlns:a16="http://schemas.microsoft.com/office/drawing/2014/main" id="{9D483DDD-D961-EA46-BA2E-5DB764643A2C}"/>
              </a:ext>
            </a:extLst>
          </p:cNvPr>
          <p:cNvSpPr>
            <a:spLocks noGrp="1"/>
          </p:cNvSpPr>
          <p:nvPr>
            <p:ph type="subTitle" idx="1" hasCustomPrompt="1"/>
          </p:nvPr>
        </p:nvSpPr>
        <p:spPr>
          <a:xfrm>
            <a:off x="3308888" y="5558434"/>
            <a:ext cx="2121756" cy="367005"/>
          </a:xfrm>
          <a:prstGeom prst="rect">
            <a:avLst/>
          </a:prstGeom>
          <a:gradFill>
            <a:gsLst>
              <a:gs pos="0">
                <a:srgbClr val="962C76"/>
              </a:gs>
              <a:gs pos="100000">
                <a:srgbClr val="E61B72"/>
              </a:gs>
            </a:gsLst>
            <a:lin ang="0" scaled="0"/>
          </a:gradFill>
          <a:effectLst>
            <a:softEdge rad="0"/>
          </a:effectLst>
        </p:spPr>
        <p:txBody>
          <a:bodyPr wrap="square" lIns="72000" tIns="72000" rIns="72000" bIns="72000" anchor="ctr">
            <a:spAutoFit/>
          </a:bodyPr>
          <a:lstStyle>
            <a:lvl1pPr marL="0" indent="0" algn="l">
              <a:buNone/>
              <a:defRPr sz="160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SUB TITLE, DATE, …</a:t>
            </a:r>
          </a:p>
        </p:txBody>
      </p:sp>
      <p:sp>
        <p:nvSpPr>
          <p:cNvPr id="9" name="Rectangle 8">
            <a:extLst>
              <a:ext uri="{FF2B5EF4-FFF2-40B4-BE49-F238E27FC236}">
                <a16:creationId xmlns:a16="http://schemas.microsoft.com/office/drawing/2014/main" id="{4E0578E0-5149-6549-ADC4-6CF47D8999F5}"/>
              </a:ext>
            </a:extLst>
          </p:cNvPr>
          <p:cNvSpPr/>
          <p:nvPr userDrawn="1"/>
        </p:nvSpPr>
        <p:spPr>
          <a:xfrm>
            <a:off x="1" y="6389649"/>
            <a:ext cx="12192000" cy="46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pPr algn="l"/>
            <a:r>
              <a:rPr lang="fr-FR" sz="1000" b="0" i="1" u="none" strike="noStrike" kern="1200" dirty="0">
                <a:solidFill>
                  <a:schemeClr val="tx1"/>
                </a:solidFill>
                <a:effectLst/>
                <a:latin typeface="Montserrat" pitchFamily="2" charset="77"/>
                <a:ea typeface="+mn-ea"/>
                <a:cs typeface="+mn-cs"/>
              </a:rPr>
              <a:t>This </a:t>
            </a:r>
            <a:r>
              <a:rPr lang="fr-FR" sz="1000" b="0" i="1" u="none" strike="noStrike" kern="1200" dirty="0" err="1">
                <a:solidFill>
                  <a:schemeClr val="tx1"/>
                </a:solidFill>
                <a:effectLst/>
                <a:latin typeface="Montserrat" pitchFamily="2" charset="77"/>
                <a:ea typeface="+mn-ea"/>
                <a:cs typeface="+mn-cs"/>
              </a:rPr>
              <a:t>project</a:t>
            </a:r>
            <a:r>
              <a:rPr lang="fr-FR" sz="1000" b="0" i="1" u="none" strike="noStrike" kern="1200" dirty="0">
                <a:solidFill>
                  <a:schemeClr val="tx1"/>
                </a:solidFill>
                <a:effectLst/>
                <a:latin typeface="Montserrat" pitchFamily="2" charset="77"/>
                <a:ea typeface="+mn-ea"/>
                <a:cs typeface="+mn-cs"/>
              </a:rPr>
              <a:t> has </a:t>
            </a:r>
            <a:r>
              <a:rPr lang="fr-FR" sz="1000" b="0" i="1" u="none" strike="noStrike" kern="1200" dirty="0" err="1">
                <a:solidFill>
                  <a:schemeClr val="tx1"/>
                </a:solidFill>
                <a:effectLst/>
                <a:latin typeface="Montserrat" pitchFamily="2" charset="77"/>
                <a:ea typeface="+mn-ea"/>
                <a:cs typeface="+mn-cs"/>
              </a:rPr>
              <a:t>received</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funding</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from</a:t>
            </a:r>
            <a:r>
              <a:rPr lang="fr-FR" sz="1000" b="0" i="1" u="none" strike="noStrike" kern="1200" dirty="0">
                <a:solidFill>
                  <a:schemeClr val="tx1"/>
                </a:solidFill>
                <a:effectLst/>
                <a:latin typeface="Montserrat" pitchFamily="2" charset="77"/>
                <a:ea typeface="+mn-ea"/>
                <a:cs typeface="+mn-cs"/>
              </a:rPr>
              <a:t> the </a:t>
            </a:r>
            <a:r>
              <a:rPr lang="fr-FR" sz="1000" b="0" i="1" u="none" strike="noStrike" kern="1200" dirty="0" err="1">
                <a:solidFill>
                  <a:schemeClr val="tx1"/>
                </a:solidFill>
                <a:effectLst/>
                <a:latin typeface="Montserrat" pitchFamily="2" charset="77"/>
                <a:ea typeface="+mn-ea"/>
                <a:cs typeface="+mn-cs"/>
              </a:rPr>
              <a:t>European</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Union’s</a:t>
            </a:r>
            <a:r>
              <a:rPr lang="fr-FR" sz="1000" b="0" i="1" u="none" strike="noStrike" kern="1200" dirty="0">
                <a:solidFill>
                  <a:schemeClr val="tx1"/>
                </a:solidFill>
                <a:effectLst/>
                <a:latin typeface="Montserrat" pitchFamily="2" charset="77"/>
                <a:ea typeface="+mn-ea"/>
                <a:cs typeface="+mn-cs"/>
              </a:rPr>
              <a:t> Horizon 2020 </a:t>
            </a:r>
            <a:r>
              <a:rPr lang="fr-FR" sz="1000" b="0" i="1" u="none" strike="noStrike" kern="1200" dirty="0" err="1">
                <a:solidFill>
                  <a:schemeClr val="tx1"/>
                </a:solidFill>
                <a:effectLst/>
                <a:latin typeface="Montserrat" pitchFamily="2" charset="77"/>
                <a:ea typeface="+mn-ea"/>
                <a:cs typeface="+mn-cs"/>
              </a:rPr>
              <a:t>research</a:t>
            </a:r>
            <a:r>
              <a:rPr lang="fr-FR" sz="1000" b="0" i="1" u="none" strike="noStrike" kern="1200" dirty="0">
                <a:solidFill>
                  <a:schemeClr val="tx1"/>
                </a:solidFill>
                <a:effectLst/>
                <a:latin typeface="Montserrat" pitchFamily="2" charset="77"/>
                <a:ea typeface="+mn-ea"/>
                <a:cs typeface="+mn-cs"/>
              </a:rPr>
              <a:t> and innovation programme </a:t>
            </a:r>
            <a:r>
              <a:rPr lang="fr-FR" sz="1000" b="0" i="1" u="none" strike="noStrike" kern="1200" dirty="0" err="1">
                <a:solidFill>
                  <a:schemeClr val="tx1"/>
                </a:solidFill>
                <a:effectLst/>
                <a:latin typeface="Montserrat" pitchFamily="2" charset="77"/>
                <a:ea typeface="+mn-ea"/>
                <a:cs typeface="+mn-cs"/>
              </a:rPr>
              <a:t>under</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grant</a:t>
            </a:r>
            <a:r>
              <a:rPr lang="fr-FR" sz="1000" b="0" i="1" u="none" strike="noStrike" kern="1200" dirty="0">
                <a:solidFill>
                  <a:schemeClr val="tx1"/>
                </a:solidFill>
                <a:effectLst/>
                <a:latin typeface="Montserrat" pitchFamily="2" charset="77"/>
                <a:ea typeface="+mn-ea"/>
                <a:cs typeface="+mn-cs"/>
              </a:rPr>
              <a:t> agreement No 874753</a:t>
            </a:r>
            <a:endParaRPr lang="fr-FR" sz="1000" i="1" dirty="0">
              <a:solidFill>
                <a:schemeClr val="tx1"/>
              </a:solidFill>
              <a:latin typeface="Montserrat" pitchFamily="2" charset="77"/>
            </a:endParaRPr>
          </a:p>
        </p:txBody>
      </p:sp>
      <p:pic>
        <p:nvPicPr>
          <p:cNvPr id="11" name="Image 10">
            <a:extLst>
              <a:ext uri="{FF2B5EF4-FFF2-40B4-BE49-F238E27FC236}">
                <a16:creationId xmlns:a16="http://schemas.microsoft.com/office/drawing/2014/main" id="{09CA9071-C488-EF46-B90C-99842D88B3A9}"/>
              </a:ext>
            </a:extLst>
          </p:cNvPr>
          <p:cNvPicPr>
            <a:picLocks noChangeAspect="1"/>
          </p:cNvPicPr>
          <p:nvPr userDrawn="1"/>
        </p:nvPicPr>
        <p:blipFill>
          <a:blip r:embed="rId5"/>
          <a:stretch>
            <a:fillRect/>
          </a:stretch>
        </p:blipFill>
        <p:spPr>
          <a:xfrm>
            <a:off x="176273" y="6511004"/>
            <a:ext cx="340196" cy="225640"/>
          </a:xfrm>
          <a:prstGeom prst="rect">
            <a:avLst/>
          </a:prstGeom>
        </p:spPr>
      </p:pic>
    </p:spTree>
    <p:extLst>
      <p:ext uri="{BB962C8B-B14F-4D97-AF65-F5344CB8AC3E}">
        <p14:creationId xmlns:p14="http://schemas.microsoft.com/office/powerpoint/2010/main" val="229745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5ED22-25BE-FD4A-8B82-3012131B77D3}"/>
              </a:ext>
            </a:extLst>
          </p:cNvPr>
          <p:cNvSpPr/>
          <p:nvPr userDrawn="1"/>
        </p:nvSpPr>
        <p:spPr>
          <a:xfrm>
            <a:off x="359999" y="1833374"/>
            <a:ext cx="11471634" cy="43513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7" name="Espace réservé du titre 1">
            <a:extLst>
              <a:ext uri="{FF2B5EF4-FFF2-40B4-BE49-F238E27FC236}">
                <a16:creationId xmlns:a16="http://schemas.microsoft.com/office/drawing/2014/main" id="{A8E73AC1-84D9-EA48-82B6-AD81B2378C0D}"/>
              </a:ext>
            </a:extLst>
          </p:cNvPr>
          <p:cNvSpPr>
            <a:spLocks noGrp="1"/>
          </p:cNvSpPr>
          <p:nvPr>
            <p:ph type="title" hasCustomPrompt="1"/>
          </p:nvPr>
        </p:nvSpPr>
        <p:spPr>
          <a:xfrm>
            <a:off x="359999" y="885356"/>
            <a:ext cx="11473202" cy="422664"/>
          </a:xfrm>
          <a:prstGeom prst="rect">
            <a:avLst/>
          </a:prstGeom>
        </p:spPr>
        <p:txBody>
          <a:bodyPr vert="horz" lIns="0" tIns="0" rIns="0" bIns="0" rtlCol="0" anchor="t">
            <a:noAutofit/>
          </a:bodyPr>
          <a:lstStyle>
            <a:lvl1pPr algn="ctr">
              <a:defRPr>
                <a:solidFill>
                  <a:schemeClr val="tx1"/>
                </a:solidFill>
              </a:defRPr>
            </a:lvl1pPr>
          </a:lstStyle>
          <a:p>
            <a:r>
              <a:rPr lang="fr-FR" dirty="0" err="1"/>
              <a:t>Title</a:t>
            </a:r>
            <a:endParaRPr lang="fr-FR" dirty="0"/>
          </a:p>
        </p:txBody>
      </p:sp>
      <p:sp>
        <p:nvSpPr>
          <p:cNvPr id="8" name="Espace réservé du contenu 2">
            <a:extLst>
              <a:ext uri="{FF2B5EF4-FFF2-40B4-BE49-F238E27FC236}">
                <a16:creationId xmlns:a16="http://schemas.microsoft.com/office/drawing/2014/main" id="{3A9315F1-7930-AE4D-AABF-6D3CC85B1639}"/>
              </a:ext>
            </a:extLst>
          </p:cNvPr>
          <p:cNvSpPr>
            <a:spLocks noGrp="1"/>
          </p:cNvSpPr>
          <p:nvPr>
            <p:ph sz="half" idx="1" hasCustomPrompt="1"/>
          </p:nvPr>
        </p:nvSpPr>
        <p:spPr>
          <a:xfrm>
            <a:off x="838199" y="2330605"/>
            <a:ext cx="5038493" cy="3423424"/>
          </a:xfrm>
          <a:prstGeom prst="rect">
            <a:avLst/>
          </a:prstGeom>
        </p:spPr>
        <p:txBody>
          <a:bodyPr/>
          <a:lstStyle>
            <a:lvl1pPr marL="457200" indent="-457200">
              <a:buSzPct val="200000"/>
              <a:buFont typeface="+mj-lt"/>
              <a:buAutoNum type="arabicPeriod"/>
              <a:defRPr sz="1900">
                <a:solidFill>
                  <a:schemeClr val="tx1"/>
                </a:solidFill>
                <a:latin typeface="Montserrat" pitchFamily="2" charset="77"/>
              </a:defRPr>
            </a:lvl1pPr>
          </a:lstStyle>
          <a:p>
            <a:pPr lvl="0"/>
            <a:r>
              <a:rPr lang="fr-FR" dirty="0"/>
              <a:t>Cliquez to </a:t>
            </a:r>
            <a:r>
              <a:rPr lang="fr-FR" dirty="0" err="1"/>
              <a:t>add</a:t>
            </a:r>
            <a:r>
              <a:rPr lang="fr-FR" dirty="0"/>
              <a:t> </a:t>
            </a:r>
            <a:r>
              <a:rPr lang="fr-FR" dirty="0" err="1"/>
              <a:t>text</a:t>
            </a:r>
            <a:endParaRPr lang="fr-FR" dirty="0"/>
          </a:p>
        </p:txBody>
      </p:sp>
      <p:sp>
        <p:nvSpPr>
          <p:cNvPr id="9" name="Espace réservé du contenu 2">
            <a:extLst>
              <a:ext uri="{FF2B5EF4-FFF2-40B4-BE49-F238E27FC236}">
                <a16:creationId xmlns:a16="http://schemas.microsoft.com/office/drawing/2014/main" id="{F32EF52D-08E0-2849-8DFA-55768A0DC54B}"/>
              </a:ext>
            </a:extLst>
          </p:cNvPr>
          <p:cNvSpPr>
            <a:spLocks noGrp="1"/>
          </p:cNvSpPr>
          <p:nvPr>
            <p:ph sz="half" idx="13" hasCustomPrompt="1"/>
          </p:nvPr>
        </p:nvSpPr>
        <p:spPr>
          <a:xfrm>
            <a:off x="6291145" y="2330605"/>
            <a:ext cx="5038493" cy="3423424"/>
          </a:xfrm>
          <a:prstGeom prst="rect">
            <a:avLst/>
          </a:prstGeom>
        </p:spPr>
        <p:txBody>
          <a:bodyPr/>
          <a:lstStyle>
            <a:lvl1pPr marL="457200" indent="-457200">
              <a:buSzPct val="200000"/>
              <a:buFont typeface="+mj-lt"/>
              <a:buAutoNum type="arabicPeriod"/>
              <a:defRPr sz="1900">
                <a:solidFill>
                  <a:schemeClr val="tx1"/>
                </a:solidFill>
                <a:latin typeface="Montserrat" pitchFamily="2" charset="77"/>
              </a:defRPr>
            </a:lvl1pPr>
          </a:lstStyle>
          <a:p>
            <a:pPr lvl="0"/>
            <a:r>
              <a:rPr lang="fr-FR" dirty="0"/>
              <a:t>Cliquez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397555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5ED22-25BE-FD4A-8B82-3012131B77D3}"/>
              </a:ext>
            </a:extLst>
          </p:cNvPr>
          <p:cNvSpPr/>
          <p:nvPr userDrawn="1"/>
        </p:nvSpPr>
        <p:spPr>
          <a:xfrm>
            <a:off x="359999" y="1833374"/>
            <a:ext cx="11471634" cy="4351338"/>
          </a:xfrm>
          <a:prstGeom prst="rect">
            <a:avLst/>
          </a:prstGeom>
          <a:gradFill>
            <a:gsLst>
              <a:gs pos="0">
                <a:srgbClr val="962C76"/>
              </a:gs>
              <a:gs pos="100000">
                <a:srgbClr val="E61B7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7" name="Espace réservé du titre 1">
            <a:extLst>
              <a:ext uri="{FF2B5EF4-FFF2-40B4-BE49-F238E27FC236}">
                <a16:creationId xmlns:a16="http://schemas.microsoft.com/office/drawing/2014/main" id="{A8E73AC1-84D9-EA48-82B6-AD81B2378C0D}"/>
              </a:ext>
            </a:extLst>
          </p:cNvPr>
          <p:cNvSpPr>
            <a:spLocks noGrp="1"/>
          </p:cNvSpPr>
          <p:nvPr>
            <p:ph type="title" hasCustomPrompt="1"/>
          </p:nvPr>
        </p:nvSpPr>
        <p:spPr>
          <a:xfrm>
            <a:off x="359999" y="885356"/>
            <a:ext cx="11473202" cy="422664"/>
          </a:xfrm>
          <a:prstGeom prst="rect">
            <a:avLst/>
          </a:prstGeom>
        </p:spPr>
        <p:txBody>
          <a:bodyPr vert="horz" lIns="0" tIns="0" rIns="0" bIns="0" rtlCol="0" anchor="t">
            <a:noAutofit/>
          </a:bodyPr>
          <a:lstStyle>
            <a:lvl1pPr algn="ctr">
              <a:defRPr>
                <a:solidFill>
                  <a:schemeClr val="tx1"/>
                </a:solidFill>
              </a:defRPr>
            </a:lvl1pPr>
          </a:lstStyle>
          <a:p>
            <a:r>
              <a:rPr lang="fr-FR" dirty="0" err="1"/>
              <a:t>Title</a:t>
            </a:r>
            <a:endParaRPr lang="fr-FR" dirty="0"/>
          </a:p>
        </p:txBody>
      </p:sp>
      <p:sp>
        <p:nvSpPr>
          <p:cNvPr id="8" name="Espace réservé du contenu 2">
            <a:extLst>
              <a:ext uri="{FF2B5EF4-FFF2-40B4-BE49-F238E27FC236}">
                <a16:creationId xmlns:a16="http://schemas.microsoft.com/office/drawing/2014/main" id="{3A9315F1-7930-AE4D-AABF-6D3CC85B1639}"/>
              </a:ext>
            </a:extLst>
          </p:cNvPr>
          <p:cNvSpPr>
            <a:spLocks noGrp="1"/>
          </p:cNvSpPr>
          <p:nvPr>
            <p:ph sz="half" idx="1" hasCustomPrompt="1"/>
          </p:nvPr>
        </p:nvSpPr>
        <p:spPr>
          <a:xfrm>
            <a:off x="838199" y="2330605"/>
            <a:ext cx="5038493" cy="3423424"/>
          </a:xfrm>
          <a:prstGeom prst="rect">
            <a:avLst/>
          </a:prstGeom>
        </p:spPr>
        <p:txBody>
          <a:bodyPr/>
          <a:lstStyle>
            <a:lvl1pPr marL="457200" indent="-457200">
              <a:buSzPct val="200000"/>
              <a:buFont typeface="+mj-lt"/>
              <a:buAutoNum type="arabicPeriod"/>
              <a:defRPr sz="1900">
                <a:solidFill>
                  <a:schemeClr val="bg1"/>
                </a:solidFill>
                <a:latin typeface="Montserrat" pitchFamily="2" charset="77"/>
              </a:defRPr>
            </a:lvl1pPr>
          </a:lstStyle>
          <a:p>
            <a:pPr lvl="0"/>
            <a:r>
              <a:rPr lang="fr-FR" dirty="0"/>
              <a:t>Cliquez to </a:t>
            </a:r>
            <a:r>
              <a:rPr lang="fr-FR" dirty="0" err="1"/>
              <a:t>add</a:t>
            </a:r>
            <a:r>
              <a:rPr lang="fr-FR" dirty="0"/>
              <a:t> </a:t>
            </a:r>
            <a:r>
              <a:rPr lang="fr-FR" dirty="0" err="1"/>
              <a:t>text</a:t>
            </a:r>
            <a:endParaRPr lang="fr-FR" dirty="0"/>
          </a:p>
        </p:txBody>
      </p:sp>
      <p:sp>
        <p:nvSpPr>
          <p:cNvPr id="9" name="Espace réservé du contenu 2">
            <a:extLst>
              <a:ext uri="{FF2B5EF4-FFF2-40B4-BE49-F238E27FC236}">
                <a16:creationId xmlns:a16="http://schemas.microsoft.com/office/drawing/2014/main" id="{F32EF52D-08E0-2849-8DFA-55768A0DC54B}"/>
              </a:ext>
            </a:extLst>
          </p:cNvPr>
          <p:cNvSpPr>
            <a:spLocks noGrp="1"/>
          </p:cNvSpPr>
          <p:nvPr>
            <p:ph sz="half" idx="13" hasCustomPrompt="1"/>
          </p:nvPr>
        </p:nvSpPr>
        <p:spPr>
          <a:xfrm>
            <a:off x="6291145" y="2330605"/>
            <a:ext cx="5038493" cy="3423424"/>
          </a:xfrm>
          <a:prstGeom prst="rect">
            <a:avLst/>
          </a:prstGeom>
        </p:spPr>
        <p:txBody>
          <a:bodyPr/>
          <a:lstStyle>
            <a:lvl1pPr marL="457200" indent="-457200">
              <a:buSzPct val="200000"/>
              <a:buFont typeface="+mj-lt"/>
              <a:buAutoNum type="arabicPeriod"/>
              <a:defRPr sz="1900">
                <a:solidFill>
                  <a:schemeClr val="bg1"/>
                </a:solidFill>
                <a:latin typeface="Montserrat" pitchFamily="2" charset="77"/>
              </a:defRPr>
            </a:lvl1pPr>
          </a:lstStyle>
          <a:p>
            <a:pPr lvl="0"/>
            <a:r>
              <a:rPr lang="fr-FR" dirty="0"/>
              <a:t>Cliquez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4176923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5ED22-25BE-FD4A-8B82-3012131B77D3}"/>
              </a:ext>
            </a:extLst>
          </p:cNvPr>
          <p:cNvSpPr/>
          <p:nvPr userDrawn="1"/>
        </p:nvSpPr>
        <p:spPr>
          <a:xfrm>
            <a:off x="359999" y="1833374"/>
            <a:ext cx="11471634" cy="4351338"/>
          </a:xfrm>
          <a:prstGeom prst="rect">
            <a:avLst/>
          </a:prstGeom>
          <a:gradFill>
            <a:gsLst>
              <a:gs pos="0">
                <a:srgbClr val="587E19"/>
              </a:gs>
              <a:gs pos="100000">
                <a:srgbClr val="83BB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7" name="Espace réservé du titre 1">
            <a:extLst>
              <a:ext uri="{FF2B5EF4-FFF2-40B4-BE49-F238E27FC236}">
                <a16:creationId xmlns:a16="http://schemas.microsoft.com/office/drawing/2014/main" id="{A8E73AC1-84D9-EA48-82B6-AD81B2378C0D}"/>
              </a:ext>
            </a:extLst>
          </p:cNvPr>
          <p:cNvSpPr>
            <a:spLocks noGrp="1"/>
          </p:cNvSpPr>
          <p:nvPr>
            <p:ph type="title" hasCustomPrompt="1"/>
          </p:nvPr>
        </p:nvSpPr>
        <p:spPr>
          <a:xfrm>
            <a:off x="359999" y="885356"/>
            <a:ext cx="11473202" cy="422664"/>
          </a:xfrm>
          <a:prstGeom prst="rect">
            <a:avLst/>
          </a:prstGeom>
        </p:spPr>
        <p:txBody>
          <a:bodyPr vert="horz" lIns="0" tIns="0" rIns="0" bIns="0" rtlCol="0" anchor="t">
            <a:noAutofit/>
          </a:bodyPr>
          <a:lstStyle>
            <a:lvl1pPr algn="ctr">
              <a:defRPr>
                <a:solidFill>
                  <a:schemeClr val="tx1"/>
                </a:solidFill>
              </a:defRPr>
            </a:lvl1pPr>
          </a:lstStyle>
          <a:p>
            <a:r>
              <a:rPr lang="fr-FR" dirty="0" err="1"/>
              <a:t>Title</a:t>
            </a:r>
            <a:endParaRPr lang="fr-FR" dirty="0"/>
          </a:p>
        </p:txBody>
      </p:sp>
      <p:sp>
        <p:nvSpPr>
          <p:cNvPr id="8" name="Espace réservé du contenu 2">
            <a:extLst>
              <a:ext uri="{FF2B5EF4-FFF2-40B4-BE49-F238E27FC236}">
                <a16:creationId xmlns:a16="http://schemas.microsoft.com/office/drawing/2014/main" id="{3A9315F1-7930-AE4D-AABF-6D3CC85B1639}"/>
              </a:ext>
            </a:extLst>
          </p:cNvPr>
          <p:cNvSpPr>
            <a:spLocks noGrp="1"/>
          </p:cNvSpPr>
          <p:nvPr>
            <p:ph sz="half" idx="1" hasCustomPrompt="1"/>
          </p:nvPr>
        </p:nvSpPr>
        <p:spPr>
          <a:xfrm>
            <a:off x="838199" y="2330605"/>
            <a:ext cx="5038493" cy="3423424"/>
          </a:xfrm>
          <a:prstGeom prst="rect">
            <a:avLst/>
          </a:prstGeom>
        </p:spPr>
        <p:txBody>
          <a:bodyPr/>
          <a:lstStyle>
            <a:lvl1pPr marL="457200" indent="-457200">
              <a:buSzPct val="200000"/>
              <a:buFont typeface="+mj-lt"/>
              <a:buAutoNum type="arabicPeriod"/>
              <a:defRPr sz="1900">
                <a:solidFill>
                  <a:schemeClr val="bg1"/>
                </a:solidFill>
                <a:latin typeface="Montserrat" pitchFamily="2" charset="77"/>
              </a:defRPr>
            </a:lvl1pPr>
          </a:lstStyle>
          <a:p>
            <a:pPr lvl="0"/>
            <a:r>
              <a:rPr lang="fr-FR" dirty="0"/>
              <a:t>Cliquez to </a:t>
            </a:r>
            <a:r>
              <a:rPr lang="fr-FR" dirty="0" err="1"/>
              <a:t>add</a:t>
            </a:r>
            <a:r>
              <a:rPr lang="fr-FR" dirty="0"/>
              <a:t> </a:t>
            </a:r>
            <a:r>
              <a:rPr lang="fr-FR" dirty="0" err="1"/>
              <a:t>text</a:t>
            </a:r>
            <a:endParaRPr lang="fr-FR" dirty="0"/>
          </a:p>
        </p:txBody>
      </p:sp>
      <p:sp>
        <p:nvSpPr>
          <p:cNvPr id="9" name="Espace réservé du contenu 2">
            <a:extLst>
              <a:ext uri="{FF2B5EF4-FFF2-40B4-BE49-F238E27FC236}">
                <a16:creationId xmlns:a16="http://schemas.microsoft.com/office/drawing/2014/main" id="{F32EF52D-08E0-2849-8DFA-55768A0DC54B}"/>
              </a:ext>
            </a:extLst>
          </p:cNvPr>
          <p:cNvSpPr>
            <a:spLocks noGrp="1"/>
          </p:cNvSpPr>
          <p:nvPr>
            <p:ph sz="half" idx="13" hasCustomPrompt="1"/>
          </p:nvPr>
        </p:nvSpPr>
        <p:spPr>
          <a:xfrm>
            <a:off x="6291145" y="2330605"/>
            <a:ext cx="5038493" cy="3423424"/>
          </a:xfrm>
          <a:prstGeom prst="rect">
            <a:avLst/>
          </a:prstGeom>
        </p:spPr>
        <p:txBody>
          <a:bodyPr/>
          <a:lstStyle>
            <a:lvl1pPr marL="457200" indent="-457200">
              <a:buSzPct val="200000"/>
              <a:buFont typeface="+mj-lt"/>
              <a:buAutoNum type="arabicPeriod"/>
              <a:defRPr sz="1900">
                <a:solidFill>
                  <a:schemeClr val="bg1"/>
                </a:solidFill>
                <a:latin typeface="Montserrat" pitchFamily="2" charset="77"/>
              </a:defRPr>
            </a:lvl1pPr>
          </a:lstStyle>
          <a:p>
            <a:pPr lvl="0"/>
            <a:r>
              <a:rPr lang="fr-FR" dirty="0"/>
              <a:t>Cliquez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230249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5ED22-25BE-FD4A-8B82-3012131B77D3}"/>
              </a:ext>
            </a:extLst>
          </p:cNvPr>
          <p:cNvSpPr/>
          <p:nvPr userDrawn="1"/>
        </p:nvSpPr>
        <p:spPr>
          <a:xfrm>
            <a:off x="0" y="1"/>
            <a:ext cx="12191632" cy="1833373"/>
          </a:xfrm>
          <a:prstGeom prst="rect">
            <a:avLst/>
          </a:prstGeom>
          <a:gradFill>
            <a:gsLst>
              <a:gs pos="0">
                <a:srgbClr val="962C76"/>
              </a:gs>
              <a:gs pos="100000">
                <a:srgbClr val="E61B7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10" name="Espace réservé du titre 1">
            <a:extLst>
              <a:ext uri="{FF2B5EF4-FFF2-40B4-BE49-F238E27FC236}">
                <a16:creationId xmlns:a16="http://schemas.microsoft.com/office/drawing/2014/main" id="{42FEE39F-1435-4749-BCE4-E5554EC28CDC}"/>
              </a:ext>
            </a:extLst>
          </p:cNvPr>
          <p:cNvSpPr>
            <a:spLocks noGrp="1"/>
          </p:cNvSpPr>
          <p:nvPr>
            <p:ph type="title" hasCustomPrompt="1"/>
          </p:nvPr>
        </p:nvSpPr>
        <p:spPr>
          <a:xfrm>
            <a:off x="1338146" y="2186762"/>
            <a:ext cx="4757854" cy="422664"/>
          </a:xfrm>
          <a:prstGeom prst="rect">
            <a:avLst/>
          </a:prstGeom>
        </p:spPr>
        <p:txBody>
          <a:bodyPr vert="horz" lIns="0" tIns="0" rIns="0" bIns="0" rtlCol="0" anchor="t">
            <a:noAutofit/>
          </a:bodyPr>
          <a:lstStyle>
            <a:lvl1pPr>
              <a:defRPr>
                <a:solidFill>
                  <a:srgbClr val="962C76"/>
                </a:solidFill>
              </a:defRPr>
            </a:lvl1pPr>
          </a:lstStyle>
          <a:p>
            <a:r>
              <a:rPr lang="fr-FR" dirty="0"/>
              <a:t>CHAPTER TITLE</a:t>
            </a:r>
          </a:p>
        </p:txBody>
      </p:sp>
      <p:sp>
        <p:nvSpPr>
          <p:cNvPr id="12" name="Espace réservé du contenu 2">
            <a:extLst>
              <a:ext uri="{FF2B5EF4-FFF2-40B4-BE49-F238E27FC236}">
                <a16:creationId xmlns:a16="http://schemas.microsoft.com/office/drawing/2014/main" id="{75B5D287-174B-BD4B-9246-F275A5046B1F}"/>
              </a:ext>
            </a:extLst>
          </p:cNvPr>
          <p:cNvSpPr>
            <a:spLocks noGrp="1"/>
          </p:cNvSpPr>
          <p:nvPr>
            <p:ph sz="half" idx="14" hasCustomPrompt="1"/>
          </p:nvPr>
        </p:nvSpPr>
        <p:spPr>
          <a:xfrm>
            <a:off x="6534615" y="724830"/>
            <a:ext cx="4932188" cy="5408342"/>
          </a:xfrm>
          <a:prstGeom prst="rect">
            <a:avLst/>
          </a:prstGeom>
          <a:solidFill>
            <a:schemeClr val="bg1">
              <a:lumMod val="95000"/>
            </a:schemeClr>
          </a:solidFill>
        </p:spPr>
        <p:txBody>
          <a:bodyPr anchor="ctr"/>
          <a:lstStyle>
            <a:lvl1pPr marL="0" indent="0" algn="ctr">
              <a:buNone/>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fr-FR" dirty="0" err="1"/>
              <a:t>Add</a:t>
            </a:r>
            <a:endParaRPr lang="fr-FR" dirty="0"/>
          </a:p>
          <a:p>
            <a:pPr lvl="0"/>
            <a:r>
              <a:rPr lang="fr-FR" dirty="0"/>
              <a:t>Photo</a:t>
            </a:r>
          </a:p>
        </p:txBody>
      </p:sp>
      <p:sp>
        <p:nvSpPr>
          <p:cNvPr id="17" name="Espace réservé du texte 11">
            <a:extLst>
              <a:ext uri="{FF2B5EF4-FFF2-40B4-BE49-F238E27FC236}">
                <a16:creationId xmlns:a16="http://schemas.microsoft.com/office/drawing/2014/main" id="{9D48201A-DE6B-6342-A7B0-BBC56CD8EBD9}"/>
              </a:ext>
            </a:extLst>
          </p:cNvPr>
          <p:cNvSpPr>
            <a:spLocks noGrp="1"/>
          </p:cNvSpPr>
          <p:nvPr>
            <p:ph type="body" sz="quarter" idx="13" hasCustomPrompt="1"/>
          </p:nvPr>
        </p:nvSpPr>
        <p:spPr>
          <a:xfrm>
            <a:off x="296255" y="493200"/>
            <a:ext cx="1156566" cy="1087761"/>
          </a:xfrm>
          <a:prstGeom prst="rect">
            <a:avLst/>
          </a:prstGeom>
        </p:spPr>
        <p:txBody>
          <a:bodyPr lIns="0" tIns="0" rIns="0" bIns="0"/>
          <a:lstStyle>
            <a:lvl1pPr marL="0" indent="0" algn="r">
              <a:buNone/>
              <a:defRPr sz="10000" b="1">
                <a:solidFill>
                  <a:schemeClr val="bg1"/>
                </a:solidFill>
                <a:latin typeface="Montserrat" pitchFamily="2" charset="77"/>
              </a:defRPr>
            </a:lvl1pPr>
          </a:lstStyle>
          <a:p>
            <a:pPr lvl="0"/>
            <a:r>
              <a:rPr lang="fr-FR" dirty="0"/>
              <a:t>1</a:t>
            </a:r>
          </a:p>
        </p:txBody>
      </p:sp>
    </p:spTree>
    <p:extLst>
      <p:ext uri="{BB962C8B-B14F-4D97-AF65-F5344CB8AC3E}">
        <p14:creationId xmlns:p14="http://schemas.microsoft.com/office/powerpoint/2010/main" val="975988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5ED22-25BE-FD4A-8B82-3012131B77D3}"/>
              </a:ext>
            </a:extLst>
          </p:cNvPr>
          <p:cNvSpPr/>
          <p:nvPr userDrawn="1"/>
        </p:nvSpPr>
        <p:spPr>
          <a:xfrm>
            <a:off x="0" y="1"/>
            <a:ext cx="12191632" cy="1833373"/>
          </a:xfrm>
          <a:prstGeom prst="rect">
            <a:avLst/>
          </a:prstGeom>
          <a:gradFill>
            <a:gsLst>
              <a:gs pos="0">
                <a:srgbClr val="587E19"/>
              </a:gs>
              <a:gs pos="100000">
                <a:srgbClr val="83BB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10" name="Espace réservé du titre 1">
            <a:extLst>
              <a:ext uri="{FF2B5EF4-FFF2-40B4-BE49-F238E27FC236}">
                <a16:creationId xmlns:a16="http://schemas.microsoft.com/office/drawing/2014/main" id="{42FEE39F-1435-4749-BCE4-E5554EC28CDC}"/>
              </a:ext>
            </a:extLst>
          </p:cNvPr>
          <p:cNvSpPr>
            <a:spLocks noGrp="1"/>
          </p:cNvSpPr>
          <p:nvPr>
            <p:ph type="title" hasCustomPrompt="1"/>
          </p:nvPr>
        </p:nvSpPr>
        <p:spPr>
          <a:xfrm>
            <a:off x="1338146" y="2186762"/>
            <a:ext cx="4757854" cy="422664"/>
          </a:xfrm>
          <a:prstGeom prst="rect">
            <a:avLst/>
          </a:prstGeom>
        </p:spPr>
        <p:txBody>
          <a:bodyPr vert="horz" lIns="0" tIns="0" rIns="0" bIns="0" rtlCol="0" anchor="t">
            <a:noAutofit/>
          </a:bodyPr>
          <a:lstStyle>
            <a:lvl1pPr>
              <a:defRPr>
                <a:solidFill>
                  <a:srgbClr val="587E19"/>
                </a:solidFill>
              </a:defRPr>
            </a:lvl1pPr>
          </a:lstStyle>
          <a:p>
            <a:r>
              <a:rPr lang="fr-FR" dirty="0"/>
              <a:t>CHAPTER TITLE</a:t>
            </a:r>
          </a:p>
        </p:txBody>
      </p:sp>
      <p:sp>
        <p:nvSpPr>
          <p:cNvPr id="12" name="Espace réservé du contenu 2">
            <a:extLst>
              <a:ext uri="{FF2B5EF4-FFF2-40B4-BE49-F238E27FC236}">
                <a16:creationId xmlns:a16="http://schemas.microsoft.com/office/drawing/2014/main" id="{75B5D287-174B-BD4B-9246-F275A5046B1F}"/>
              </a:ext>
            </a:extLst>
          </p:cNvPr>
          <p:cNvSpPr>
            <a:spLocks noGrp="1"/>
          </p:cNvSpPr>
          <p:nvPr>
            <p:ph sz="half" idx="14" hasCustomPrompt="1"/>
          </p:nvPr>
        </p:nvSpPr>
        <p:spPr>
          <a:xfrm>
            <a:off x="6534615" y="724830"/>
            <a:ext cx="4932188" cy="5408342"/>
          </a:xfrm>
          <a:prstGeom prst="rect">
            <a:avLst/>
          </a:prstGeom>
          <a:solidFill>
            <a:schemeClr val="bg1">
              <a:lumMod val="95000"/>
            </a:schemeClr>
          </a:solidFill>
        </p:spPr>
        <p:txBody>
          <a:bodyPr anchor="ctr"/>
          <a:lstStyle>
            <a:lvl1pPr marL="0" indent="0" algn="ctr">
              <a:buNone/>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fr-FR" dirty="0" err="1"/>
              <a:t>Add</a:t>
            </a:r>
            <a:endParaRPr lang="fr-FR" dirty="0"/>
          </a:p>
          <a:p>
            <a:pPr lvl="0"/>
            <a:r>
              <a:rPr lang="fr-FR" dirty="0"/>
              <a:t>Photo</a:t>
            </a:r>
          </a:p>
        </p:txBody>
      </p:sp>
      <p:sp>
        <p:nvSpPr>
          <p:cNvPr id="17" name="Espace réservé du texte 11">
            <a:extLst>
              <a:ext uri="{FF2B5EF4-FFF2-40B4-BE49-F238E27FC236}">
                <a16:creationId xmlns:a16="http://schemas.microsoft.com/office/drawing/2014/main" id="{9D48201A-DE6B-6342-A7B0-BBC56CD8EBD9}"/>
              </a:ext>
            </a:extLst>
          </p:cNvPr>
          <p:cNvSpPr>
            <a:spLocks noGrp="1"/>
          </p:cNvSpPr>
          <p:nvPr>
            <p:ph type="body" sz="quarter" idx="13" hasCustomPrompt="1"/>
          </p:nvPr>
        </p:nvSpPr>
        <p:spPr>
          <a:xfrm>
            <a:off x="296255" y="493200"/>
            <a:ext cx="1156566" cy="1087761"/>
          </a:xfrm>
          <a:prstGeom prst="rect">
            <a:avLst/>
          </a:prstGeom>
        </p:spPr>
        <p:txBody>
          <a:bodyPr lIns="0" tIns="0" rIns="0" bIns="0"/>
          <a:lstStyle>
            <a:lvl1pPr marL="0" indent="0" algn="r">
              <a:buNone/>
              <a:defRPr sz="10000" b="1">
                <a:solidFill>
                  <a:schemeClr val="bg1"/>
                </a:solidFill>
                <a:latin typeface="Montserrat" pitchFamily="2" charset="77"/>
              </a:defRPr>
            </a:lvl1pPr>
          </a:lstStyle>
          <a:p>
            <a:pPr lvl="0"/>
            <a:r>
              <a:rPr lang="fr-FR" dirty="0"/>
              <a:t>1</a:t>
            </a:r>
          </a:p>
        </p:txBody>
      </p:sp>
    </p:spTree>
    <p:extLst>
      <p:ext uri="{BB962C8B-B14F-4D97-AF65-F5344CB8AC3E}">
        <p14:creationId xmlns:p14="http://schemas.microsoft.com/office/powerpoint/2010/main" val="230575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10" name="Espace réservé du titre 1">
            <a:extLst>
              <a:ext uri="{FF2B5EF4-FFF2-40B4-BE49-F238E27FC236}">
                <a16:creationId xmlns:a16="http://schemas.microsoft.com/office/drawing/2014/main" id="{42FEE39F-1435-4749-BCE4-E5554EC28CDC}"/>
              </a:ext>
            </a:extLst>
          </p:cNvPr>
          <p:cNvSpPr>
            <a:spLocks noGrp="1"/>
          </p:cNvSpPr>
          <p:nvPr>
            <p:ph type="title" hasCustomPrompt="1"/>
          </p:nvPr>
        </p:nvSpPr>
        <p:spPr>
          <a:xfrm>
            <a:off x="1338146" y="1740713"/>
            <a:ext cx="4757854" cy="422664"/>
          </a:xfrm>
          <a:prstGeom prst="rect">
            <a:avLst/>
          </a:prstGeom>
        </p:spPr>
        <p:txBody>
          <a:bodyPr vert="horz" lIns="0" tIns="0" rIns="0" bIns="0" rtlCol="0" anchor="t">
            <a:noAutofit/>
          </a:bodyPr>
          <a:lstStyle>
            <a:lvl1pPr>
              <a:defRPr>
                <a:solidFill>
                  <a:srgbClr val="962C76"/>
                </a:solidFill>
              </a:defRPr>
            </a:lvl1pPr>
          </a:lstStyle>
          <a:p>
            <a:r>
              <a:rPr lang="fr-FR" dirty="0"/>
              <a:t>CHAPTER TITLE</a:t>
            </a:r>
          </a:p>
        </p:txBody>
      </p:sp>
      <p:sp>
        <p:nvSpPr>
          <p:cNvPr id="12" name="Espace réservé du contenu 2">
            <a:extLst>
              <a:ext uri="{FF2B5EF4-FFF2-40B4-BE49-F238E27FC236}">
                <a16:creationId xmlns:a16="http://schemas.microsoft.com/office/drawing/2014/main" id="{75B5D287-174B-BD4B-9246-F275A5046B1F}"/>
              </a:ext>
            </a:extLst>
          </p:cNvPr>
          <p:cNvSpPr>
            <a:spLocks noGrp="1"/>
          </p:cNvSpPr>
          <p:nvPr>
            <p:ph sz="half" idx="14" hasCustomPrompt="1"/>
          </p:nvPr>
        </p:nvSpPr>
        <p:spPr>
          <a:xfrm>
            <a:off x="6534614" y="0"/>
            <a:ext cx="5648341" cy="6858000"/>
          </a:xfrm>
          <a:prstGeom prst="rect">
            <a:avLst/>
          </a:prstGeom>
          <a:solidFill>
            <a:schemeClr val="bg1">
              <a:lumMod val="95000"/>
            </a:schemeClr>
          </a:solidFill>
        </p:spPr>
        <p:txBody>
          <a:bodyPr anchor="ctr"/>
          <a:lstStyle>
            <a:lvl1pPr marL="0" indent="0" algn="ctr">
              <a:buNone/>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fr-FR" dirty="0" err="1"/>
              <a:t>Add</a:t>
            </a:r>
            <a:endParaRPr lang="fr-FR" dirty="0"/>
          </a:p>
          <a:p>
            <a:pPr lvl="0"/>
            <a:r>
              <a:rPr lang="fr-FR" dirty="0"/>
              <a:t>Photo</a:t>
            </a:r>
          </a:p>
        </p:txBody>
      </p:sp>
      <p:sp>
        <p:nvSpPr>
          <p:cNvPr id="17" name="Espace réservé du texte 11">
            <a:extLst>
              <a:ext uri="{FF2B5EF4-FFF2-40B4-BE49-F238E27FC236}">
                <a16:creationId xmlns:a16="http://schemas.microsoft.com/office/drawing/2014/main" id="{9D48201A-DE6B-6342-A7B0-BBC56CD8EBD9}"/>
              </a:ext>
            </a:extLst>
          </p:cNvPr>
          <p:cNvSpPr>
            <a:spLocks noGrp="1"/>
          </p:cNvSpPr>
          <p:nvPr>
            <p:ph type="body" sz="quarter" idx="13" hasCustomPrompt="1"/>
          </p:nvPr>
        </p:nvSpPr>
        <p:spPr>
          <a:xfrm>
            <a:off x="296255" y="493200"/>
            <a:ext cx="1156566" cy="1087761"/>
          </a:xfrm>
          <a:prstGeom prst="rect">
            <a:avLst/>
          </a:prstGeom>
        </p:spPr>
        <p:txBody>
          <a:bodyPr lIns="0" tIns="0" rIns="0" bIns="0"/>
          <a:lstStyle>
            <a:lvl1pPr marL="0" indent="0" algn="r">
              <a:buNone/>
              <a:defRPr sz="10000" b="1">
                <a:solidFill>
                  <a:srgbClr val="E61B72"/>
                </a:solidFill>
                <a:latin typeface="Montserrat" pitchFamily="2" charset="77"/>
              </a:defRPr>
            </a:lvl1pPr>
          </a:lstStyle>
          <a:p>
            <a:pPr lvl="0"/>
            <a:r>
              <a:rPr lang="fr-FR" dirty="0"/>
              <a:t>1</a:t>
            </a:r>
          </a:p>
        </p:txBody>
      </p:sp>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bg1"/>
                </a:solidFill>
                <a:latin typeface="Montserrat" pitchFamily="2" charset="77"/>
              </a:defRPr>
            </a:lvl1pPr>
          </a:lstStyle>
          <a:p>
            <a:fld id="{C726DED8-A52F-734C-904E-54829A63AD48}" type="slidenum">
              <a:rPr lang="fr-FR" smtClean="0"/>
              <a:pPr/>
              <a:t>‹N°›</a:t>
            </a:fld>
            <a:endParaRPr lang="fr-FR" dirty="0"/>
          </a:p>
        </p:txBody>
      </p:sp>
    </p:spTree>
    <p:extLst>
      <p:ext uri="{BB962C8B-B14F-4D97-AF65-F5344CB8AC3E}">
        <p14:creationId xmlns:p14="http://schemas.microsoft.com/office/powerpoint/2010/main" val="2263813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re et contenu">
    <p:spTree>
      <p:nvGrpSpPr>
        <p:cNvPr id="1" name=""/>
        <p:cNvGrpSpPr/>
        <p:nvPr/>
      </p:nvGrpSpPr>
      <p:grpSpPr>
        <a:xfrm>
          <a:off x="0" y="0"/>
          <a:ext cx="0" cy="0"/>
          <a:chOff x="0" y="0"/>
          <a:chExt cx="0" cy="0"/>
        </a:xfrm>
      </p:grpSpPr>
      <p:sp>
        <p:nvSpPr>
          <p:cNvPr id="10" name="Espace réservé du titre 1">
            <a:extLst>
              <a:ext uri="{FF2B5EF4-FFF2-40B4-BE49-F238E27FC236}">
                <a16:creationId xmlns:a16="http://schemas.microsoft.com/office/drawing/2014/main" id="{42FEE39F-1435-4749-BCE4-E5554EC28CDC}"/>
              </a:ext>
            </a:extLst>
          </p:cNvPr>
          <p:cNvSpPr>
            <a:spLocks noGrp="1"/>
          </p:cNvSpPr>
          <p:nvPr>
            <p:ph type="title" hasCustomPrompt="1"/>
          </p:nvPr>
        </p:nvSpPr>
        <p:spPr>
          <a:xfrm>
            <a:off x="1338146" y="1742400"/>
            <a:ext cx="4757854" cy="422664"/>
          </a:xfrm>
          <a:prstGeom prst="rect">
            <a:avLst/>
          </a:prstGeom>
        </p:spPr>
        <p:txBody>
          <a:bodyPr vert="horz" lIns="0" tIns="0" rIns="0" bIns="0" rtlCol="0" anchor="t">
            <a:noAutofit/>
          </a:bodyPr>
          <a:lstStyle>
            <a:lvl1pPr>
              <a:defRPr>
                <a:solidFill>
                  <a:srgbClr val="587E19"/>
                </a:solidFill>
              </a:defRPr>
            </a:lvl1pPr>
          </a:lstStyle>
          <a:p>
            <a:r>
              <a:rPr lang="fr-FR" dirty="0"/>
              <a:t>CHAPTER TITLE</a:t>
            </a:r>
          </a:p>
        </p:txBody>
      </p:sp>
      <p:sp>
        <p:nvSpPr>
          <p:cNvPr id="12" name="Espace réservé du contenu 2">
            <a:extLst>
              <a:ext uri="{FF2B5EF4-FFF2-40B4-BE49-F238E27FC236}">
                <a16:creationId xmlns:a16="http://schemas.microsoft.com/office/drawing/2014/main" id="{75B5D287-174B-BD4B-9246-F275A5046B1F}"/>
              </a:ext>
            </a:extLst>
          </p:cNvPr>
          <p:cNvSpPr>
            <a:spLocks noGrp="1"/>
          </p:cNvSpPr>
          <p:nvPr>
            <p:ph sz="half" idx="14" hasCustomPrompt="1"/>
          </p:nvPr>
        </p:nvSpPr>
        <p:spPr>
          <a:xfrm>
            <a:off x="6534614" y="0"/>
            <a:ext cx="5648341" cy="6858000"/>
          </a:xfrm>
          <a:prstGeom prst="rect">
            <a:avLst/>
          </a:prstGeom>
          <a:solidFill>
            <a:schemeClr val="bg1">
              <a:lumMod val="95000"/>
            </a:schemeClr>
          </a:solidFill>
        </p:spPr>
        <p:txBody>
          <a:bodyPr anchor="ctr"/>
          <a:lstStyle>
            <a:lvl1pPr marL="0" indent="0" algn="ctr">
              <a:buNone/>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fr-FR" dirty="0" err="1"/>
              <a:t>Add</a:t>
            </a:r>
            <a:endParaRPr lang="fr-FR" dirty="0"/>
          </a:p>
          <a:p>
            <a:pPr lvl="0"/>
            <a:r>
              <a:rPr lang="fr-FR" dirty="0"/>
              <a:t>Photo</a:t>
            </a:r>
          </a:p>
        </p:txBody>
      </p:sp>
      <p:sp>
        <p:nvSpPr>
          <p:cNvPr id="17" name="Espace réservé du texte 11">
            <a:extLst>
              <a:ext uri="{FF2B5EF4-FFF2-40B4-BE49-F238E27FC236}">
                <a16:creationId xmlns:a16="http://schemas.microsoft.com/office/drawing/2014/main" id="{9D48201A-DE6B-6342-A7B0-BBC56CD8EBD9}"/>
              </a:ext>
            </a:extLst>
          </p:cNvPr>
          <p:cNvSpPr>
            <a:spLocks noGrp="1"/>
          </p:cNvSpPr>
          <p:nvPr>
            <p:ph type="body" sz="quarter" idx="13" hasCustomPrompt="1"/>
          </p:nvPr>
        </p:nvSpPr>
        <p:spPr>
          <a:xfrm>
            <a:off x="296255" y="493200"/>
            <a:ext cx="1156566" cy="1087761"/>
          </a:xfrm>
          <a:prstGeom prst="rect">
            <a:avLst/>
          </a:prstGeom>
        </p:spPr>
        <p:txBody>
          <a:bodyPr lIns="0" tIns="0" rIns="0" bIns="0"/>
          <a:lstStyle>
            <a:lvl1pPr marL="0" indent="0" algn="r">
              <a:buNone/>
              <a:defRPr sz="10000" b="1">
                <a:solidFill>
                  <a:srgbClr val="83BB26"/>
                </a:solidFill>
                <a:latin typeface="Montserrat" pitchFamily="2" charset="77"/>
              </a:defRPr>
            </a:lvl1pPr>
          </a:lstStyle>
          <a:p>
            <a:pPr lvl="0"/>
            <a:r>
              <a:rPr lang="fr-FR" dirty="0"/>
              <a:t>1</a:t>
            </a:r>
          </a:p>
        </p:txBody>
      </p:sp>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bg1"/>
                </a:solidFill>
                <a:latin typeface="Montserrat" pitchFamily="2" charset="77"/>
              </a:defRPr>
            </a:lvl1pPr>
          </a:lstStyle>
          <a:p>
            <a:fld id="{C726DED8-A52F-734C-904E-54829A63AD48}" type="slidenum">
              <a:rPr lang="fr-FR" smtClean="0"/>
              <a:pPr/>
              <a:t>‹N°›</a:t>
            </a:fld>
            <a:endParaRPr lang="fr-FR" dirty="0"/>
          </a:p>
        </p:txBody>
      </p:sp>
    </p:spTree>
    <p:extLst>
      <p:ext uri="{BB962C8B-B14F-4D97-AF65-F5344CB8AC3E}">
        <p14:creationId xmlns:p14="http://schemas.microsoft.com/office/powerpoint/2010/main" val="3138266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5ED22-25BE-FD4A-8B82-3012131B77D3}"/>
              </a:ext>
            </a:extLst>
          </p:cNvPr>
          <p:cNvSpPr/>
          <p:nvPr userDrawn="1"/>
        </p:nvSpPr>
        <p:spPr>
          <a:xfrm>
            <a:off x="0" y="1"/>
            <a:ext cx="12191632" cy="6857999"/>
          </a:xfrm>
          <a:prstGeom prst="rect">
            <a:avLst/>
          </a:prstGeom>
          <a:gradFill>
            <a:gsLst>
              <a:gs pos="0">
                <a:srgbClr val="587E19"/>
              </a:gs>
              <a:gs pos="100000">
                <a:srgbClr val="83BB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bg1"/>
                </a:solidFill>
                <a:latin typeface="Montserrat" pitchFamily="2" charset="77"/>
              </a:defRPr>
            </a:lvl1pPr>
          </a:lstStyle>
          <a:p>
            <a:fld id="{C726DED8-A52F-734C-904E-54829A63AD48}" type="slidenum">
              <a:rPr lang="fr-FR" smtClean="0"/>
              <a:pPr/>
              <a:t>‹N°›</a:t>
            </a:fld>
            <a:endParaRPr lang="fr-FR" dirty="0"/>
          </a:p>
        </p:txBody>
      </p:sp>
      <p:sp>
        <p:nvSpPr>
          <p:cNvPr id="10" name="Espace réservé du titre 1">
            <a:extLst>
              <a:ext uri="{FF2B5EF4-FFF2-40B4-BE49-F238E27FC236}">
                <a16:creationId xmlns:a16="http://schemas.microsoft.com/office/drawing/2014/main" id="{42FEE39F-1435-4749-BCE4-E5554EC28CDC}"/>
              </a:ext>
            </a:extLst>
          </p:cNvPr>
          <p:cNvSpPr>
            <a:spLocks noGrp="1"/>
          </p:cNvSpPr>
          <p:nvPr>
            <p:ph type="title" hasCustomPrompt="1"/>
          </p:nvPr>
        </p:nvSpPr>
        <p:spPr>
          <a:xfrm>
            <a:off x="1338146" y="1742400"/>
            <a:ext cx="4757854" cy="422664"/>
          </a:xfrm>
          <a:prstGeom prst="rect">
            <a:avLst/>
          </a:prstGeom>
        </p:spPr>
        <p:txBody>
          <a:bodyPr vert="horz" lIns="0" tIns="0" rIns="0" bIns="0" rtlCol="0" anchor="t">
            <a:noAutofit/>
          </a:bodyPr>
          <a:lstStyle>
            <a:lvl1pPr>
              <a:defRPr>
                <a:solidFill>
                  <a:schemeClr val="bg1"/>
                </a:solidFill>
              </a:defRPr>
            </a:lvl1pPr>
          </a:lstStyle>
          <a:p>
            <a:r>
              <a:rPr lang="fr-FR" dirty="0"/>
              <a:t>CHAPTER TITLE</a:t>
            </a:r>
          </a:p>
        </p:txBody>
      </p:sp>
      <p:sp>
        <p:nvSpPr>
          <p:cNvPr id="17" name="Espace réservé du texte 11">
            <a:extLst>
              <a:ext uri="{FF2B5EF4-FFF2-40B4-BE49-F238E27FC236}">
                <a16:creationId xmlns:a16="http://schemas.microsoft.com/office/drawing/2014/main" id="{9D48201A-DE6B-6342-A7B0-BBC56CD8EBD9}"/>
              </a:ext>
            </a:extLst>
          </p:cNvPr>
          <p:cNvSpPr>
            <a:spLocks noGrp="1"/>
          </p:cNvSpPr>
          <p:nvPr>
            <p:ph type="body" sz="quarter" idx="13" hasCustomPrompt="1"/>
          </p:nvPr>
        </p:nvSpPr>
        <p:spPr>
          <a:xfrm>
            <a:off x="296255" y="493200"/>
            <a:ext cx="1156566" cy="1087761"/>
          </a:xfrm>
          <a:prstGeom prst="rect">
            <a:avLst/>
          </a:prstGeom>
        </p:spPr>
        <p:txBody>
          <a:bodyPr lIns="0" tIns="0" rIns="0" bIns="0"/>
          <a:lstStyle>
            <a:lvl1pPr marL="0" indent="0" algn="r">
              <a:buNone/>
              <a:defRPr sz="10000" b="1">
                <a:solidFill>
                  <a:schemeClr val="bg1"/>
                </a:solidFill>
                <a:latin typeface="Montserrat" pitchFamily="2" charset="77"/>
              </a:defRPr>
            </a:lvl1pPr>
          </a:lstStyle>
          <a:p>
            <a:pPr lvl="0"/>
            <a:r>
              <a:rPr lang="fr-FR" dirty="0"/>
              <a:t>1</a:t>
            </a:r>
          </a:p>
        </p:txBody>
      </p:sp>
    </p:spTree>
    <p:extLst>
      <p:ext uri="{BB962C8B-B14F-4D97-AF65-F5344CB8AC3E}">
        <p14:creationId xmlns:p14="http://schemas.microsoft.com/office/powerpoint/2010/main" val="3360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re et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5ED22-25BE-FD4A-8B82-3012131B77D3}"/>
              </a:ext>
            </a:extLst>
          </p:cNvPr>
          <p:cNvSpPr/>
          <p:nvPr userDrawn="1"/>
        </p:nvSpPr>
        <p:spPr>
          <a:xfrm>
            <a:off x="0" y="1"/>
            <a:ext cx="12191632" cy="6857999"/>
          </a:xfrm>
          <a:prstGeom prst="rect">
            <a:avLst/>
          </a:prstGeom>
          <a:gradFill>
            <a:gsLst>
              <a:gs pos="0">
                <a:srgbClr val="962C76"/>
              </a:gs>
              <a:gs pos="100000">
                <a:srgbClr val="E61B7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bg1"/>
                </a:solidFill>
                <a:latin typeface="Montserrat" pitchFamily="2" charset="77"/>
              </a:defRPr>
            </a:lvl1pPr>
          </a:lstStyle>
          <a:p>
            <a:fld id="{C726DED8-A52F-734C-904E-54829A63AD48}" type="slidenum">
              <a:rPr lang="fr-FR" smtClean="0"/>
              <a:pPr/>
              <a:t>‹N°›</a:t>
            </a:fld>
            <a:endParaRPr lang="fr-FR" dirty="0"/>
          </a:p>
        </p:txBody>
      </p:sp>
      <p:sp>
        <p:nvSpPr>
          <p:cNvPr id="10" name="Espace réservé du titre 1">
            <a:extLst>
              <a:ext uri="{FF2B5EF4-FFF2-40B4-BE49-F238E27FC236}">
                <a16:creationId xmlns:a16="http://schemas.microsoft.com/office/drawing/2014/main" id="{42FEE39F-1435-4749-BCE4-E5554EC28CDC}"/>
              </a:ext>
            </a:extLst>
          </p:cNvPr>
          <p:cNvSpPr>
            <a:spLocks noGrp="1"/>
          </p:cNvSpPr>
          <p:nvPr>
            <p:ph type="title" hasCustomPrompt="1"/>
          </p:nvPr>
        </p:nvSpPr>
        <p:spPr>
          <a:xfrm>
            <a:off x="1338146" y="1742400"/>
            <a:ext cx="4757854" cy="422664"/>
          </a:xfrm>
          <a:prstGeom prst="rect">
            <a:avLst/>
          </a:prstGeom>
        </p:spPr>
        <p:txBody>
          <a:bodyPr vert="horz" lIns="0" tIns="0" rIns="0" bIns="0" rtlCol="0" anchor="t">
            <a:noAutofit/>
          </a:bodyPr>
          <a:lstStyle>
            <a:lvl1pPr>
              <a:defRPr>
                <a:solidFill>
                  <a:schemeClr val="bg1"/>
                </a:solidFill>
              </a:defRPr>
            </a:lvl1pPr>
          </a:lstStyle>
          <a:p>
            <a:r>
              <a:rPr lang="fr-FR" dirty="0"/>
              <a:t>CHAPTER TITLE</a:t>
            </a:r>
          </a:p>
        </p:txBody>
      </p:sp>
      <p:sp>
        <p:nvSpPr>
          <p:cNvPr id="17" name="Espace réservé du texte 11">
            <a:extLst>
              <a:ext uri="{FF2B5EF4-FFF2-40B4-BE49-F238E27FC236}">
                <a16:creationId xmlns:a16="http://schemas.microsoft.com/office/drawing/2014/main" id="{9D48201A-DE6B-6342-A7B0-BBC56CD8EBD9}"/>
              </a:ext>
            </a:extLst>
          </p:cNvPr>
          <p:cNvSpPr>
            <a:spLocks noGrp="1"/>
          </p:cNvSpPr>
          <p:nvPr>
            <p:ph type="body" sz="quarter" idx="13" hasCustomPrompt="1"/>
          </p:nvPr>
        </p:nvSpPr>
        <p:spPr>
          <a:xfrm>
            <a:off x="296255" y="493200"/>
            <a:ext cx="1156566" cy="1087761"/>
          </a:xfrm>
          <a:prstGeom prst="rect">
            <a:avLst/>
          </a:prstGeom>
        </p:spPr>
        <p:txBody>
          <a:bodyPr lIns="0" tIns="0" rIns="0" bIns="0"/>
          <a:lstStyle>
            <a:lvl1pPr marL="0" indent="0" algn="r">
              <a:buNone/>
              <a:defRPr sz="10000" b="1">
                <a:solidFill>
                  <a:schemeClr val="bg1"/>
                </a:solidFill>
                <a:latin typeface="Montserrat" pitchFamily="2" charset="77"/>
              </a:defRPr>
            </a:lvl1pPr>
          </a:lstStyle>
          <a:p>
            <a:pPr lvl="0"/>
            <a:r>
              <a:rPr lang="fr-FR" dirty="0"/>
              <a:t>1</a:t>
            </a:r>
          </a:p>
        </p:txBody>
      </p:sp>
    </p:spTree>
    <p:extLst>
      <p:ext uri="{BB962C8B-B14F-4D97-AF65-F5344CB8AC3E}">
        <p14:creationId xmlns:p14="http://schemas.microsoft.com/office/powerpoint/2010/main" val="1021100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imple">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7" name="Espace réservé du titre 1">
            <a:extLst>
              <a:ext uri="{FF2B5EF4-FFF2-40B4-BE49-F238E27FC236}">
                <a16:creationId xmlns:a16="http://schemas.microsoft.com/office/drawing/2014/main" id="{A8E73AC1-84D9-EA48-82B6-AD81B2378C0D}"/>
              </a:ext>
            </a:extLst>
          </p:cNvPr>
          <p:cNvSpPr>
            <a:spLocks noGrp="1"/>
          </p:cNvSpPr>
          <p:nvPr>
            <p:ph type="title" hasCustomPrompt="1"/>
          </p:nvPr>
        </p:nvSpPr>
        <p:spPr>
          <a:xfrm>
            <a:off x="360000" y="360001"/>
            <a:ext cx="11473200" cy="422664"/>
          </a:xfrm>
          <a:prstGeom prst="rect">
            <a:avLst/>
          </a:prstGeom>
        </p:spPr>
        <p:txBody>
          <a:bodyPr vert="horz" lIns="0" tIns="0" rIns="0" bIns="0" rtlCol="0" anchor="t">
            <a:noAutofit/>
          </a:bodyPr>
          <a:lstStyle>
            <a:lvl1pPr>
              <a:defRPr>
                <a:solidFill>
                  <a:srgbClr val="962C76"/>
                </a:solidFill>
              </a:defRPr>
            </a:lvl1pPr>
          </a:lstStyle>
          <a:p>
            <a:r>
              <a:rPr lang="fr-FR" dirty="0" err="1"/>
              <a:t>Title</a:t>
            </a:r>
            <a:endParaRPr lang="fr-FR" dirty="0"/>
          </a:p>
        </p:txBody>
      </p:sp>
    </p:spTree>
    <p:extLst>
      <p:ext uri="{BB962C8B-B14F-4D97-AF65-F5344CB8AC3E}">
        <p14:creationId xmlns:p14="http://schemas.microsoft.com/office/powerpoint/2010/main" val="4078549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8DB153-8AFE-C848-B00E-D9DB19DA136F}"/>
              </a:ext>
            </a:extLst>
          </p:cNvPr>
          <p:cNvSpPr/>
          <p:nvPr userDrawn="1"/>
        </p:nvSpPr>
        <p:spPr>
          <a:xfrm>
            <a:off x="0" y="0"/>
            <a:ext cx="12192000" cy="90000"/>
          </a:xfrm>
          <a:prstGeom prst="rect">
            <a:avLst/>
          </a:prstGeom>
          <a:gradFill>
            <a:gsLst>
              <a:gs pos="0">
                <a:srgbClr val="83BB26"/>
              </a:gs>
              <a:gs pos="100000">
                <a:srgbClr val="E61B7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mètre&#10;&#10;Description générée automatiquement">
            <a:extLst>
              <a:ext uri="{FF2B5EF4-FFF2-40B4-BE49-F238E27FC236}">
                <a16:creationId xmlns:a16="http://schemas.microsoft.com/office/drawing/2014/main" id="{F3011310-2F4E-C042-9946-8C3BBC9F5801}"/>
              </a:ext>
            </a:extLst>
          </p:cNvPr>
          <p:cNvPicPr>
            <a:picLocks noChangeAspect="1"/>
          </p:cNvPicPr>
          <p:nvPr userDrawn="1"/>
        </p:nvPicPr>
        <p:blipFill>
          <a:blip r:embed="rId2"/>
          <a:stretch>
            <a:fillRect/>
          </a:stretch>
        </p:blipFill>
        <p:spPr>
          <a:xfrm>
            <a:off x="1080000" y="1079999"/>
            <a:ext cx="6840000" cy="2929246"/>
          </a:xfrm>
          <a:prstGeom prst="rect">
            <a:avLst/>
          </a:prstGeom>
        </p:spPr>
      </p:pic>
      <p:sp>
        <p:nvSpPr>
          <p:cNvPr id="2" name="Titre 1">
            <a:extLst>
              <a:ext uri="{FF2B5EF4-FFF2-40B4-BE49-F238E27FC236}">
                <a16:creationId xmlns:a16="http://schemas.microsoft.com/office/drawing/2014/main" id="{A81FA854-9EE4-694E-AE67-61BEF5374552}"/>
              </a:ext>
            </a:extLst>
          </p:cNvPr>
          <p:cNvSpPr>
            <a:spLocks noGrp="1"/>
          </p:cNvSpPr>
          <p:nvPr>
            <p:ph type="ctrTitle" hasCustomPrompt="1"/>
          </p:nvPr>
        </p:nvSpPr>
        <p:spPr>
          <a:xfrm>
            <a:off x="4145230" y="3651295"/>
            <a:ext cx="4296244" cy="1347949"/>
          </a:xfrm>
          <a:prstGeom prst="rect">
            <a:avLst/>
          </a:prstGeom>
        </p:spPr>
        <p:txBody>
          <a:bodyPr lIns="0" tIns="0" rIns="0" bIns="0" anchor="t"/>
          <a:lstStyle>
            <a:lvl1pPr algn="l">
              <a:defRPr sz="3000"/>
            </a:lvl1pPr>
          </a:lstStyle>
          <a:p>
            <a:r>
              <a:rPr lang="fr-FR" dirty="0"/>
              <a:t>PRESENTATION TITLE</a:t>
            </a:r>
          </a:p>
        </p:txBody>
      </p:sp>
      <p:sp>
        <p:nvSpPr>
          <p:cNvPr id="3" name="Sous-titre 2">
            <a:extLst>
              <a:ext uri="{FF2B5EF4-FFF2-40B4-BE49-F238E27FC236}">
                <a16:creationId xmlns:a16="http://schemas.microsoft.com/office/drawing/2014/main" id="{9D483DDD-D961-EA46-BA2E-5DB764643A2C}"/>
              </a:ext>
            </a:extLst>
          </p:cNvPr>
          <p:cNvSpPr>
            <a:spLocks noGrp="1"/>
          </p:cNvSpPr>
          <p:nvPr>
            <p:ph type="subTitle" idx="1" hasCustomPrompt="1"/>
          </p:nvPr>
        </p:nvSpPr>
        <p:spPr>
          <a:xfrm>
            <a:off x="4145230" y="5087180"/>
            <a:ext cx="2121756" cy="367005"/>
          </a:xfrm>
          <a:prstGeom prst="rect">
            <a:avLst/>
          </a:prstGeom>
          <a:gradFill>
            <a:gsLst>
              <a:gs pos="0">
                <a:srgbClr val="962C76"/>
              </a:gs>
              <a:gs pos="100000">
                <a:srgbClr val="E61B72"/>
              </a:gs>
            </a:gsLst>
            <a:lin ang="0" scaled="0"/>
          </a:gradFill>
          <a:effectLst>
            <a:softEdge rad="0"/>
          </a:effectLst>
        </p:spPr>
        <p:txBody>
          <a:bodyPr wrap="square" lIns="72000" tIns="72000" rIns="72000" bIns="72000" anchor="ctr">
            <a:spAutoFit/>
          </a:bodyPr>
          <a:lstStyle>
            <a:lvl1pPr marL="0" indent="0" algn="l">
              <a:buNone/>
              <a:defRPr sz="160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SUB TITLE, DATE, …</a:t>
            </a:r>
          </a:p>
        </p:txBody>
      </p:sp>
      <p:sp>
        <p:nvSpPr>
          <p:cNvPr id="9" name="Rectangle 8">
            <a:extLst>
              <a:ext uri="{FF2B5EF4-FFF2-40B4-BE49-F238E27FC236}">
                <a16:creationId xmlns:a16="http://schemas.microsoft.com/office/drawing/2014/main" id="{0523C5D5-0D63-E14A-B6C6-DC2CFCE9D50D}"/>
              </a:ext>
            </a:extLst>
          </p:cNvPr>
          <p:cNvSpPr/>
          <p:nvPr userDrawn="1"/>
        </p:nvSpPr>
        <p:spPr>
          <a:xfrm>
            <a:off x="1" y="6389649"/>
            <a:ext cx="12192000" cy="46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2471EF69-2238-6548-8AE0-BF1A8030E23A}"/>
              </a:ext>
            </a:extLst>
          </p:cNvPr>
          <p:cNvSpPr/>
          <p:nvPr userDrawn="1"/>
        </p:nvSpPr>
        <p:spPr>
          <a:xfrm>
            <a:off x="1" y="6389649"/>
            <a:ext cx="12192000" cy="46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pPr algn="l"/>
            <a:r>
              <a:rPr lang="fr-FR" sz="1000" b="0" i="1" u="none" strike="noStrike" kern="1200" dirty="0">
                <a:solidFill>
                  <a:schemeClr val="tx1"/>
                </a:solidFill>
                <a:effectLst/>
                <a:latin typeface="Montserrat" pitchFamily="2" charset="77"/>
                <a:ea typeface="+mn-ea"/>
                <a:cs typeface="+mn-cs"/>
              </a:rPr>
              <a:t>This </a:t>
            </a:r>
            <a:r>
              <a:rPr lang="fr-FR" sz="1000" b="0" i="1" u="none" strike="noStrike" kern="1200" dirty="0" err="1">
                <a:solidFill>
                  <a:schemeClr val="tx1"/>
                </a:solidFill>
                <a:effectLst/>
                <a:latin typeface="Montserrat" pitchFamily="2" charset="77"/>
                <a:ea typeface="+mn-ea"/>
                <a:cs typeface="+mn-cs"/>
              </a:rPr>
              <a:t>project</a:t>
            </a:r>
            <a:r>
              <a:rPr lang="fr-FR" sz="1000" b="0" i="1" u="none" strike="noStrike" kern="1200" dirty="0">
                <a:solidFill>
                  <a:schemeClr val="tx1"/>
                </a:solidFill>
                <a:effectLst/>
                <a:latin typeface="Montserrat" pitchFamily="2" charset="77"/>
                <a:ea typeface="+mn-ea"/>
                <a:cs typeface="+mn-cs"/>
              </a:rPr>
              <a:t> has </a:t>
            </a:r>
            <a:r>
              <a:rPr lang="fr-FR" sz="1000" b="0" i="1" u="none" strike="noStrike" kern="1200" dirty="0" err="1">
                <a:solidFill>
                  <a:schemeClr val="tx1"/>
                </a:solidFill>
                <a:effectLst/>
                <a:latin typeface="Montserrat" pitchFamily="2" charset="77"/>
                <a:ea typeface="+mn-ea"/>
                <a:cs typeface="+mn-cs"/>
              </a:rPr>
              <a:t>received</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funding</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from</a:t>
            </a:r>
            <a:r>
              <a:rPr lang="fr-FR" sz="1000" b="0" i="1" u="none" strike="noStrike" kern="1200" dirty="0">
                <a:solidFill>
                  <a:schemeClr val="tx1"/>
                </a:solidFill>
                <a:effectLst/>
                <a:latin typeface="Montserrat" pitchFamily="2" charset="77"/>
                <a:ea typeface="+mn-ea"/>
                <a:cs typeface="+mn-cs"/>
              </a:rPr>
              <a:t> the </a:t>
            </a:r>
            <a:r>
              <a:rPr lang="fr-FR" sz="1000" b="0" i="1" u="none" strike="noStrike" kern="1200" dirty="0" err="1">
                <a:solidFill>
                  <a:schemeClr val="tx1"/>
                </a:solidFill>
                <a:effectLst/>
                <a:latin typeface="Montserrat" pitchFamily="2" charset="77"/>
                <a:ea typeface="+mn-ea"/>
                <a:cs typeface="+mn-cs"/>
              </a:rPr>
              <a:t>European</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Union’s</a:t>
            </a:r>
            <a:r>
              <a:rPr lang="fr-FR" sz="1000" b="0" i="1" u="none" strike="noStrike" kern="1200" dirty="0">
                <a:solidFill>
                  <a:schemeClr val="tx1"/>
                </a:solidFill>
                <a:effectLst/>
                <a:latin typeface="Montserrat" pitchFamily="2" charset="77"/>
                <a:ea typeface="+mn-ea"/>
                <a:cs typeface="+mn-cs"/>
              </a:rPr>
              <a:t> Horizon 2020 </a:t>
            </a:r>
            <a:r>
              <a:rPr lang="fr-FR" sz="1000" b="0" i="1" u="none" strike="noStrike" kern="1200" dirty="0" err="1">
                <a:solidFill>
                  <a:schemeClr val="tx1"/>
                </a:solidFill>
                <a:effectLst/>
                <a:latin typeface="Montserrat" pitchFamily="2" charset="77"/>
                <a:ea typeface="+mn-ea"/>
                <a:cs typeface="+mn-cs"/>
              </a:rPr>
              <a:t>research</a:t>
            </a:r>
            <a:r>
              <a:rPr lang="fr-FR" sz="1000" b="0" i="1" u="none" strike="noStrike" kern="1200" dirty="0">
                <a:solidFill>
                  <a:schemeClr val="tx1"/>
                </a:solidFill>
                <a:effectLst/>
                <a:latin typeface="Montserrat" pitchFamily="2" charset="77"/>
                <a:ea typeface="+mn-ea"/>
                <a:cs typeface="+mn-cs"/>
              </a:rPr>
              <a:t> and innovation programme </a:t>
            </a:r>
            <a:r>
              <a:rPr lang="fr-FR" sz="1000" b="0" i="1" u="none" strike="noStrike" kern="1200" dirty="0" err="1">
                <a:solidFill>
                  <a:schemeClr val="tx1"/>
                </a:solidFill>
                <a:effectLst/>
                <a:latin typeface="Montserrat" pitchFamily="2" charset="77"/>
                <a:ea typeface="+mn-ea"/>
                <a:cs typeface="+mn-cs"/>
              </a:rPr>
              <a:t>under</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grant</a:t>
            </a:r>
            <a:r>
              <a:rPr lang="fr-FR" sz="1000" b="0" i="1" u="none" strike="noStrike" kern="1200" dirty="0">
                <a:solidFill>
                  <a:schemeClr val="tx1"/>
                </a:solidFill>
                <a:effectLst/>
                <a:latin typeface="Montserrat" pitchFamily="2" charset="77"/>
                <a:ea typeface="+mn-ea"/>
                <a:cs typeface="+mn-cs"/>
              </a:rPr>
              <a:t> agreement No 874753</a:t>
            </a:r>
            <a:endParaRPr lang="fr-FR" sz="1000" i="1" dirty="0">
              <a:solidFill>
                <a:schemeClr val="tx1"/>
              </a:solidFill>
              <a:latin typeface="Montserrat" pitchFamily="2" charset="77"/>
            </a:endParaRPr>
          </a:p>
        </p:txBody>
      </p:sp>
      <p:pic>
        <p:nvPicPr>
          <p:cNvPr id="13" name="Image 12">
            <a:extLst>
              <a:ext uri="{FF2B5EF4-FFF2-40B4-BE49-F238E27FC236}">
                <a16:creationId xmlns:a16="http://schemas.microsoft.com/office/drawing/2014/main" id="{DF87493B-5A25-034A-8ED2-2C4209CFA9CA}"/>
              </a:ext>
            </a:extLst>
          </p:cNvPr>
          <p:cNvPicPr>
            <a:picLocks noChangeAspect="1"/>
          </p:cNvPicPr>
          <p:nvPr userDrawn="1"/>
        </p:nvPicPr>
        <p:blipFill>
          <a:blip r:embed="rId3"/>
          <a:stretch>
            <a:fillRect/>
          </a:stretch>
        </p:blipFill>
        <p:spPr>
          <a:xfrm>
            <a:off x="176273" y="6511004"/>
            <a:ext cx="340196" cy="225640"/>
          </a:xfrm>
          <a:prstGeom prst="rect">
            <a:avLst/>
          </a:prstGeom>
        </p:spPr>
      </p:pic>
    </p:spTree>
    <p:extLst>
      <p:ext uri="{BB962C8B-B14F-4D97-AF65-F5344CB8AC3E}">
        <p14:creationId xmlns:p14="http://schemas.microsoft.com/office/powerpoint/2010/main" val="344306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372BA-859F-4CEB-9042-EDF78E5E9B3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860A75E-6024-4994-92AA-3D54B77100F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BF3F9DD-AD97-42E9-B638-697726DA81B6}"/>
              </a:ext>
            </a:extLst>
          </p:cNvPr>
          <p:cNvSpPr>
            <a:spLocks noGrp="1"/>
          </p:cNvSpPr>
          <p:nvPr>
            <p:ph type="dt" sz="half" idx="10"/>
          </p:nvPr>
        </p:nvSpPr>
        <p:spPr/>
        <p:txBody>
          <a:bodyPr/>
          <a:lstStyle/>
          <a:p>
            <a:fld id="{A389A740-D296-478A-B922-2B0EF8EDD424}" type="datetimeFigureOut">
              <a:rPr lang="fr-FR" smtClean="0"/>
              <a:t>30/09/2021</a:t>
            </a:fld>
            <a:endParaRPr lang="fr-FR"/>
          </a:p>
        </p:txBody>
      </p:sp>
      <p:sp>
        <p:nvSpPr>
          <p:cNvPr id="5" name="Espace réservé du pied de page 4">
            <a:extLst>
              <a:ext uri="{FF2B5EF4-FFF2-40B4-BE49-F238E27FC236}">
                <a16:creationId xmlns:a16="http://schemas.microsoft.com/office/drawing/2014/main" id="{5030E728-A6D3-4E99-BAC5-F5F1D424B4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3E5E14-88AB-4A54-A996-037264BD0CA4}"/>
              </a:ext>
            </a:extLst>
          </p:cNvPr>
          <p:cNvSpPr>
            <a:spLocks noGrp="1"/>
          </p:cNvSpPr>
          <p:nvPr>
            <p:ph type="sldNum" sz="quarter" idx="12"/>
          </p:nvPr>
        </p:nvSpPr>
        <p:spPr/>
        <p:txBody>
          <a:bodyPr/>
          <a:lstStyle/>
          <a:p>
            <a:fld id="{CA0A183C-35E7-451C-AA45-B5EEF58DF744}" type="slidenum">
              <a:rPr lang="fr-FR" smtClean="0"/>
              <a:t>‹N°›</a:t>
            </a:fld>
            <a:endParaRPr lang="fr-FR"/>
          </a:p>
        </p:txBody>
      </p:sp>
    </p:spTree>
    <p:extLst>
      <p:ext uri="{BB962C8B-B14F-4D97-AF65-F5344CB8AC3E}">
        <p14:creationId xmlns:p14="http://schemas.microsoft.com/office/powerpoint/2010/main" val="3844490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8DB153-8AFE-C848-B00E-D9DB19DA136F}"/>
              </a:ext>
            </a:extLst>
          </p:cNvPr>
          <p:cNvSpPr/>
          <p:nvPr userDrawn="1"/>
        </p:nvSpPr>
        <p:spPr>
          <a:xfrm>
            <a:off x="0" y="0"/>
            <a:ext cx="12192000" cy="90000"/>
          </a:xfrm>
          <a:prstGeom prst="rect">
            <a:avLst/>
          </a:prstGeom>
          <a:gradFill>
            <a:gsLst>
              <a:gs pos="0">
                <a:srgbClr val="83BB26"/>
              </a:gs>
              <a:gs pos="100000">
                <a:srgbClr val="E61B7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mètre&#10;&#10;Description générée automatiquement">
            <a:extLst>
              <a:ext uri="{FF2B5EF4-FFF2-40B4-BE49-F238E27FC236}">
                <a16:creationId xmlns:a16="http://schemas.microsoft.com/office/drawing/2014/main" id="{F3011310-2F4E-C042-9946-8C3BBC9F5801}"/>
              </a:ext>
            </a:extLst>
          </p:cNvPr>
          <p:cNvPicPr>
            <a:picLocks noChangeAspect="1"/>
          </p:cNvPicPr>
          <p:nvPr userDrawn="1"/>
        </p:nvPicPr>
        <p:blipFill rotWithShape="1">
          <a:blip r:embed="rId2"/>
          <a:srcRect l="1607" t="1970" r="59218"/>
          <a:stretch/>
        </p:blipFill>
        <p:spPr>
          <a:xfrm>
            <a:off x="-1" y="0"/>
            <a:ext cx="3624153" cy="3883784"/>
          </a:xfrm>
          <a:prstGeom prst="rect">
            <a:avLst/>
          </a:prstGeom>
        </p:spPr>
      </p:pic>
      <p:sp>
        <p:nvSpPr>
          <p:cNvPr id="2" name="Titre 1">
            <a:extLst>
              <a:ext uri="{FF2B5EF4-FFF2-40B4-BE49-F238E27FC236}">
                <a16:creationId xmlns:a16="http://schemas.microsoft.com/office/drawing/2014/main" id="{A81FA854-9EE4-694E-AE67-61BEF5374552}"/>
              </a:ext>
            </a:extLst>
          </p:cNvPr>
          <p:cNvSpPr>
            <a:spLocks noGrp="1"/>
          </p:cNvSpPr>
          <p:nvPr>
            <p:ph type="ctrTitle" hasCustomPrompt="1"/>
          </p:nvPr>
        </p:nvSpPr>
        <p:spPr>
          <a:xfrm>
            <a:off x="4060904" y="3651295"/>
            <a:ext cx="4296244" cy="1347949"/>
          </a:xfrm>
          <a:prstGeom prst="rect">
            <a:avLst/>
          </a:prstGeom>
        </p:spPr>
        <p:txBody>
          <a:bodyPr lIns="0" tIns="0" rIns="0" bIns="0" anchor="t"/>
          <a:lstStyle>
            <a:lvl1pPr algn="l">
              <a:defRPr sz="3000"/>
            </a:lvl1pPr>
          </a:lstStyle>
          <a:p>
            <a:r>
              <a:rPr lang="fr-FR" dirty="0"/>
              <a:t>PRESENTATION TITLE</a:t>
            </a:r>
          </a:p>
        </p:txBody>
      </p:sp>
      <p:sp>
        <p:nvSpPr>
          <p:cNvPr id="3" name="Sous-titre 2">
            <a:extLst>
              <a:ext uri="{FF2B5EF4-FFF2-40B4-BE49-F238E27FC236}">
                <a16:creationId xmlns:a16="http://schemas.microsoft.com/office/drawing/2014/main" id="{9D483DDD-D961-EA46-BA2E-5DB764643A2C}"/>
              </a:ext>
            </a:extLst>
          </p:cNvPr>
          <p:cNvSpPr>
            <a:spLocks noGrp="1"/>
          </p:cNvSpPr>
          <p:nvPr>
            <p:ph type="subTitle" idx="1" hasCustomPrompt="1"/>
          </p:nvPr>
        </p:nvSpPr>
        <p:spPr>
          <a:xfrm>
            <a:off x="4060904" y="5087180"/>
            <a:ext cx="2121756" cy="367005"/>
          </a:xfrm>
          <a:prstGeom prst="rect">
            <a:avLst/>
          </a:prstGeom>
          <a:gradFill>
            <a:gsLst>
              <a:gs pos="0">
                <a:srgbClr val="962C76"/>
              </a:gs>
              <a:gs pos="100000">
                <a:srgbClr val="E61B72"/>
              </a:gs>
            </a:gsLst>
            <a:lin ang="0" scaled="0"/>
          </a:gradFill>
          <a:effectLst>
            <a:softEdge rad="0"/>
          </a:effectLst>
        </p:spPr>
        <p:txBody>
          <a:bodyPr wrap="square" lIns="72000" tIns="72000" rIns="72000" bIns="72000" anchor="ctr">
            <a:spAutoFit/>
          </a:bodyPr>
          <a:lstStyle>
            <a:lvl1pPr marL="0" indent="0" algn="l">
              <a:buNone/>
              <a:defRPr sz="160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SUB TITLE, DATE, …</a:t>
            </a:r>
          </a:p>
        </p:txBody>
      </p:sp>
      <p:pic>
        <p:nvPicPr>
          <p:cNvPr id="6" name="Image 5" descr="Une image contenant mètre&#10;&#10;Description générée automatiquement">
            <a:extLst>
              <a:ext uri="{FF2B5EF4-FFF2-40B4-BE49-F238E27FC236}">
                <a16:creationId xmlns:a16="http://schemas.microsoft.com/office/drawing/2014/main" id="{30C2F215-EFFF-4446-B469-587B0F453E3E}"/>
              </a:ext>
            </a:extLst>
          </p:cNvPr>
          <p:cNvPicPr>
            <a:picLocks noChangeAspect="1"/>
          </p:cNvPicPr>
          <p:nvPr userDrawn="1"/>
        </p:nvPicPr>
        <p:blipFill rotWithShape="1">
          <a:blip r:embed="rId2"/>
          <a:srcRect l="43715" t="24776" r="-613" b="24551"/>
          <a:stretch/>
        </p:blipFill>
        <p:spPr>
          <a:xfrm>
            <a:off x="4016300" y="1751119"/>
            <a:ext cx="3891776" cy="1484351"/>
          </a:xfrm>
          <a:prstGeom prst="rect">
            <a:avLst/>
          </a:prstGeom>
        </p:spPr>
      </p:pic>
      <p:sp>
        <p:nvSpPr>
          <p:cNvPr id="9" name="Rectangle 8">
            <a:extLst>
              <a:ext uri="{FF2B5EF4-FFF2-40B4-BE49-F238E27FC236}">
                <a16:creationId xmlns:a16="http://schemas.microsoft.com/office/drawing/2014/main" id="{4F9A4DF1-BDE2-A747-9C6B-445BFA1E55C0}"/>
              </a:ext>
            </a:extLst>
          </p:cNvPr>
          <p:cNvSpPr/>
          <p:nvPr userDrawn="1"/>
        </p:nvSpPr>
        <p:spPr>
          <a:xfrm>
            <a:off x="1" y="6389649"/>
            <a:ext cx="12192000" cy="46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pPr algn="l"/>
            <a:r>
              <a:rPr lang="fr-FR" sz="1000" b="0" i="1" u="none" strike="noStrike" kern="1200" dirty="0">
                <a:solidFill>
                  <a:schemeClr val="tx1"/>
                </a:solidFill>
                <a:effectLst/>
                <a:latin typeface="Montserrat" pitchFamily="2" charset="77"/>
                <a:ea typeface="+mn-ea"/>
                <a:cs typeface="+mn-cs"/>
              </a:rPr>
              <a:t>This </a:t>
            </a:r>
            <a:r>
              <a:rPr lang="fr-FR" sz="1000" b="0" i="1" u="none" strike="noStrike" kern="1200" dirty="0" err="1">
                <a:solidFill>
                  <a:schemeClr val="tx1"/>
                </a:solidFill>
                <a:effectLst/>
                <a:latin typeface="Montserrat" pitchFamily="2" charset="77"/>
                <a:ea typeface="+mn-ea"/>
                <a:cs typeface="+mn-cs"/>
              </a:rPr>
              <a:t>project</a:t>
            </a:r>
            <a:r>
              <a:rPr lang="fr-FR" sz="1000" b="0" i="1" u="none" strike="noStrike" kern="1200" dirty="0">
                <a:solidFill>
                  <a:schemeClr val="tx1"/>
                </a:solidFill>
                <a:effectLst/>
                <a:latin typeface="Montserrat" pitchFamily="2" charset="77"/>
                <a:ea typeface="+mn-ea"/>
                <a:cs typeface="+mn-cs"/>
              </a:rPr>
              <a:t> has </a:t>
            </a:r>
            <a:r>
              <a:rPr lang="fr-FR" sz="1000" b="0" i="1" u="none" strike="noStrike" kern="1200" dirty="0" err="1">
                <a:solidFill>
                  <a:schemeClr val="tx1"/>
                </a:solidFill>
                <a:effectLst/>
                <a:latin typeface="Montserrat" pitchFamily="2" charset="77"/>
                <a:ea typeface="+mn-ea"/>
                <a:cs typeface="+mn-cs"/>
              </a:rPr>
              <a:t>received</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funding</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from</a:t>
            </a:r>
            <a:r>
              <a:rPr lang="fr-FR" sz="1000" b="0" i="1" u="none" strike="noStrike" kern="1200" dirty="0">
                <a:solidFill>
                  <a:schemeClr val="tx1"/>
                </a:solidFill>
                <a:effectLst/>
                <a:latin typeface="Montserrat" pitchFamily="2" charset="77"/>
                <a:ea typeface="+mn-ea"/>
                <a:cs typeface="+mn-cs"/>
              </a:rPr>
              <a:t> the </a:t>
            </a:r>
            <a:r>
              <a:rPr lang="fr-FR" sz="1000" b="0" i="1" u="none" strike="noStrike" kern="1200" dirty="0" err="1">
                <a:solidFill>
                  <a:schemeClr val="tx1"/>
                </a:solidFill>
                <a:effectLst/>
                <a:latin typeface="Montserrat" pitchFamily="2" charset="77"/>
                <a:ea typeface="+mn-ea"/>
                <a:cs typeface="+mn-cs"/>
              </a:rPr>
              <a:t>European</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Union’s</a:t>
            </a:r>
            <a:r>
              <a:rPr lang="fr-FR" sz="1000" b="0" i="1" u="none" strike="noStrike" kern="1200" dirty="0">
                <a:solidFill>
                  <a:schemeClr val="tx1"/>
                </a:solidFill>
                <a:effectLst/>
                <a:latin typeface="Montserrat" pitchFamily="2" charset="77"/>
                <a:ea typeface="+mn-ea"/>
                <a:cs typeface="+mn-cs"/>
              </a:rPr>
              <a:t> Horizon 2020 </a:t>
            </a:r>
            <a:r>
              <a:rPr lang="fr-FR" sz="1000" b="0" i="1" u="none" strike="noStrike" kern="1200" dirty="0" err="1">
                <a:solidFill>
                  <a:schemeClr val="tx1"/>
                </a:solidFill>
                <a:effectLst/>
                <a:latin typeface="Montserrat" pitchFamily="2" charset="77"/>
                <a:ea typeface="+mn-ea"/>
                <a:cs typeface="+mn-cs"/>
              </a:rPr>
              <a:t>research</a:t>
            </a:r>
            <a:r>
              <a:rPr lang="fr-FR" sz="1000" b="0" i="1" u="none" strike="noStrike" kern="1200" dirty="0">
                <a:solidFill>
                  <a:schemeClr val="tx1"/>
                </a:solidFill>
                <a:effectLst/>
                <a:latin typeface="Montserrat" pitchFamily="2" charset="77"/>
                <a:ea typeface="+mn-ea"/>
                <a:cs typeface="+mn-cs"/>
              </a:rPr>
              <a:t> and innovation programme </a:t>
            </a:r>
            <a:r>
              <a:rPr lang="fr-FR" sz="1000" b="0" i="1" u="none" strike="noStrike" kern="1200" dirty="0" err="1">
                <a:solidFill>
                  <a:schemeClr val="tx1"/>
                </a:solidFill>
                <a:effectLst/>
                <a:latin typeface="Montserrat" pitchFamily="2" charset="77"/>
                <a:ea typeface="+mn-ea"/>
                <a:cs typeface="+mn-cs"/>
              </a:rPr>
              <a:t>under</a:t>
            </a:r>
            <a:r>
              <a:rPr lang="fr-FR" sz="1000" b="0" i="1" u="none" strike="noStrike" kern="1200" dirty="0">
                <a:solidFill>
                  <a:schemeClr val="tx1"/>
                </a:solidFill>
                <a:effectLst/>
                <a:latin typeface="Montserrat" pitchFamily="2" charset="77"/>
                <a:ea typeface="+mn-ea"/>
                <a:cs typeface="+mn-cs"/>
              </a:rPr>
              <a:t> </a:t>
            </a:r>
            <a:r>
              <a:rPr lang="fr-FR" sz="1000" b="0" i="1" u="none" strike="noStrike" kern="1200" dirty="0" err="1">
                <a:solidFill>
                  <a:schemeClr val="tx1"/>
                </a:solidFill>
                <a:effectLst/>
                <a:latin typeface="Montserrat" pitchFamily="2" charset="77"/>
                <a:ea typeface="+mn-ea"/>
                <a:cs typeface="+mn-cs"/>
              </a:rPr>
              <a:t>grant</a:t>
            </a:r>
            <a:r>
              <a:rPr lang="fr-FR" sz="1000" b="0" i="1" u="none" strike="noStrike" kern="1200" dirty="0">
                <a:solidFill>
                  <a:schemeClr val="tx1"/>
                </a:solidFill>
                <a:effectLst/>
                <a:latin typeface="Montserrat" pitchFamily="2" charset="77"/>
                <a:ea typeface="+mn-ea"/>
                <a:cs typeface="+mn-cs"/>
              </a:rPr>
              <a:t> agreement No 874753</a:t>
            </a:r>
            <a:endParaRPr lang="fr-FR" sz="1000" i="1" dirty="0">
              <a:solidFill>
                <a:schemeClr val="tx1"/>
              </a:solidFill>
              <a:latin typeface="Montserrat" pitchFamily="2" charset="77"/>
            </a:endParaRPr>
          </a:p>
        </p:txBody>
      </p:sp>
      <p:pic>
        <p:nvPicPr>
          <p:cNvPr id="11" name="Image 10">
            <a:extLst>
              <a:ext uri="{FF2B5EF4-FFF2-40B4-BE49-F238E27FC236}">
                <a16:creationId xmlns:a16="http://schemas.microsoft.com/office/drawing/2014/main" id="{BCA3B2AD-4CAF-C944-952A-4E2CEECA04F8}"/>
              </a:ext>
            </a:extLst>
          </p:cNvPr>
          <p:cNvPicPr>
            <a:picLocks noChangeAspect="1"/>
          </p:cNvPicPr>
          <p:nvPr userDrawn="1"/>
        </p:nvPicPr>
        <p:blipFill>
          <a:blip r:embed="rId3"/>
          <a:stretch>
            <a:fillRect/>
          </a:stretch>
        </p:blipFill>
        <p:spPr>
          <a:xfrm>
            <a:off x="176273" y="6511004"/>
            <a:ext cx="340196" cy="225640"/>
          </a:xfrm>
          <a:prstGeom prst="rect">
            <a:avLst/>
          </a:prstGeom>
        </p:spPr>
      </p:pic>
    </p:spTree>
    <p:extLst>
      <p:ext uri="{BB962C8B-B14F-4D97-AF65-F5344CB8AC3E}">
        <p14:creationId xmlns:p14="http://schemas.microsoft.com/office/powerpoint/2010/main" val="382187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ink">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7" name="Espace réservé du titre 1">
            <a:extLst>
              <a:ext uri="{FF2B5EF4-FFF2-40B4-BE49-F238E27FC236}">
                <a16:creationId xmlns:a16="http://schemas.microsoft.com/office/drawing/2014/main" id="{A8E73AC1-84D9-EA48-82B6-AD81B2378C0D}"/>
              </a:ext>
            </a:extLst>
          </p:cNvPr>
          <p:cNvSpPr>
            <a:spLocks noGrp="1"/>
          </p:cNvSpPr>
          <p:nvPr>
            <p:ph type="title" hasCustomPrompt="1"/>
          </p:nvPr>
        </p:nvSpPr>
        <p:spPr>
          <a:xfrm>
            <a:off x="360000" y="360001"/>
            <a:ext cx="11473200" cy="422664"/>
          </a:xfrm>
          <a:prstGeom prst="rect">
            <a:avLst/>
          </a:prstGeom>
        </p:spPr>
        <p:txBody>
          <a:bodyPr vert="horz" lIns="0" tIns="0" rIns="0" bIns="0" rtlCol="0" anchor="t">
            <a:noAutofit/>
          </a:bodyPr>
          <a:lstStyle>
            <a:lvl1pPr>
              <a:defRPr>
                <a:solidFill>
                  <a:srgbClr val="962C76"/>
                </a:solidFill>
              </a:defRPr>
            </a:lvl1pPr>
          </a:lstStyle>
          <a:p>
            <a:r>
              <a:rPr lang="fr-FR" dirty="0" err="1"/>
              <a:t>Title</a:t>
            </a:r>
            <a:endParaRPr lang="fr-FR" dirty="0"/>
          </a:p>
        </p:txBody>
      </p:sp>
      <p:sp>
        <p:nvSpPr>
          <p:cNvPr id="12" name="Espace réservé du texte 11">
            <a:extLst>
              <a:ext uri="{FF2B5EF4-FFF2-40B4-BE49-F238E27FC236}">
                <a16:creationId xmlns:a16="http://schemas.microsoft.com/office/drawing/2014/main" id="{E788A4CD-4083-C64A-8568-23E919D47B49}"/>
              </a:ext>
            </a:extLst>
          </p:cNvPr>
          <p:cNvSpPr>
            <a:spLocks noGrp="1"/>
          </p:cNvSpPr>
          <p:nvPr>
            <p:ph type="body" sz="quarter" idx="13" hasCustomPrompt="1"/>
          </p:nvPr>
        </p:nvSpPr>
        <p:spPr>
          <a:xfrm>
            <a:off x="360363" y="828353"/>
            <a:ext cx="11471635" cy="365016"/>
          </a:xfrm>
          <a:prstGeom prst="rect">
            <a:avLst/>
          </a:prstGeom>
        </p:spPr>
        <p:txBody>
          <a:bodyPr lIns="0" tIns="0" rIns="0" bIns="0"/>
          <a:lstStyle>
            <a:lvl1pPr marL="0" indent="0">
              <a:buNone/>
              <a:defRPr sz="2600">
                <a:solidFill>
                  <a:srgbClr val="E61B72"/>
                </a:solidFill>
                <a:latin typeface="Montserrat" pitchFamily="2" charset="77"/>
              </a:defRPr>
            </a:lvl1pPr>
          </a:lstStyle>
          <a:p>
            <a:pPr lvl="0"/>
            <a:r>
              <a:rPr lang="fr-FR" dirty="0" err="1"/>
              <a:t>Sub</a:t>
            </a:r>
            <a:r>
              <a:rPr lang="fr-FR" dirty="0"/>
              <a:t> </a:t>
            </a:r>
            <a:r>
              <a:rPr lang="fr-FR" dirty="0" err="1"/>
              <a:t>title</a:t>
            </a:r>
            <a:endParaRPr lang="fr-FR" dirty="0"/>
          </a:p>
        </p:txBody>
      </p:sp>
      <p:sp>
        <p:nvSpPr>
          <p:cNvPr id="13" name="Espace réservé du contenu 2">
            <a:extLst>
              <a:ext uri="{FF2B5EF4-FFF2-40B4-BE49-F238E27FC236}">
                <a16:creationId xmlns:a16="http://schemas.microsoft.com/office/drawing/2014/main" id="{9641FA85-665C-824A-8BA4-2D0596DF36F7}"/>
              </a:ext>
            </a:extLst>
          </p:cNvPr>
          <p:cNvSpPr>
            <a:spLocks noGrp="1"/>
          </p:cNvSpPr>
          <p:nvPr>
            <p:ph sz="half" idx="14" hasCustomPrompt="1"/>
          </p:nvPr>
        </p:nvSpPr>
        <p:spPr>
          <a:xfrm>
            <a:off x="359999" y="1833374"/>
            <a:ext cx="11471634" cy="4351338"/>
          </a:xfrm>
          <a:prstGeom prst="rect">
            <a:avLst/>
          </a:prstGeo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fr-FR" dirty="0"/>
              <a:t>Click </a:t>
            </a:r>
            <a:r>
              <a:rPr lang="fr-FR" dirty="0" err="1"/>
              <a:t>here</a:t>
            </a:r>
            <a:r>
              <a:rPr lang="fr-FR" dirty="0"/>
              <a:t> to </a:t>
            </a:r>
            <a:r>
              <a:rPr lang="fr-FR" dirty="0" err="1"/>
              <a:t>add</a:t>
            </a:r>
            <a:r>
              <a:rPr lang="fr-FR" dirty="0"/>
              <a:t> </a:t>
            </a:r>
            <a:r>
              <a:rPr lang="fr-FR" dirty="0" err="1"/>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06933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green">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7" name="Espace réservé du titre 1">
            <a:extLst>
              <a:ext uri="{FF2B5EF4-FFF2-40B4-BE49-F238E27FC236}">
                <a16:creationId xmlns:a16="http://schemas.microsoft.com/office/drawing/2014/main" id="{A8E73AC1-84D9-EA48-82B6-AD81B2378C0D}"/>
              </a:ext>
            </a:extLst>
          </p:cNvPr>
          <p:cNvSpPr>
            <a:spLocks noGrp="1"/>
          </p:cNvSpPr>
          <p:nvPr>
            <p:ph type="title" hasCustomPrompt="1"/>
          </p:nvPr>
        </p:nvSpPr>
        <p:spPr>
          <a:xfrm>
            <a:off x="360000" y="360001"/>
            <a:ext cx="11473200" cy="422664"/>
          </a:xfrm>
          <a:prstGeom prst="rect">
            <a:avLst/>
          </a:prstGeom>
        </p:spPr>
        <p:txBody>
          <a:bodyPr vert="horz" lIns="0" tIns="0" rIns="0" bIns="0" rtlCol="0" anchor="t">
            <a:noAutofit/>
          </a:bodyPr>
          <a:lstStyle>
            <a:lvl1pPr>
              <a:defRPr>
                <a:solidFill>
                  <a:srgbClr val="587E19"/>
                </a:solidFill>
              </a:defRPr>
            </a:lvl1pPr>
          </a:lstStyle>
          <a:p>
            <a:r>
              <a:rPr lang="fr-FR" dirty="0" err="1"/>
              <a:t>Title</a:t>
            </a:r>
            <a:endParaRPr lang="fr-FR" dirty="0"/>
          </a:p>
        </p:txBody>
      </p:sp>
      <p:sp>
        <p:nvSpPr>
          <p:cNvPr id="12" name="Espace réservé du texte 11">
            <a:extLst>
              <a:ext uri="{FF2B5EF4-FFF2-40B4-BE49-F238E27FC236}">
                <a16:creationId xmlns:a16="http://schemas.microsoft.com/office/drawing/2014/main" id="{E788A4CD-4083-C64A-8568-23E919D47B49}"/>
              </a:ext>
            </a:extLst>
          </p:cNvPr>
          <p:cNvSpPr>
            <a:spLocks noGrp="1"/>
          </p:cNvSpPr>
          <p:nvPr>
            <p:ph type="body" sz="quarter" idx="13" hasCustomPrompt="1"/>
          </p:nvPr>
        </p:nvSpPr>
        <p:spPr>
          <a:xfrm>
            <a:off x="360363" y="828353"/>
            <a:ext cx="11471635" cy="365016"/>
          </a:xfrm>
          <a:prstGeom prst="rect">
            <a:avLst/>
          </a:prstGeom>
        </p:spPr>
        <p:txBody>
          <a:bodyPr lIns="0" tIns="0" rIns="0" bIns="0"/>
          <a:lstStyle>
            <a:lvl1pPr marL="0" indent="0">
              <a:buNone/>
              <a:defRPr sz="2600">
                <a:solidFill>
                  <a:srgbClr val="83BB26"/>
                </a:solidFill>
                <a:latin typeface="Montserrat" pitchFamily="2" charset="77"/>
              </a:defRPr>
            </a:lvl1pPr>
          </a:lstStyle>
          <a:p>
            <a:pPr lvl="0"/>
            <a:r>
              <a:rPr lang="fr-FR" dirty="0" err="1"/>
              <a:t>Sub</a:t>
            </a:r>
            <a:r>
              <a:rPr lang="fr-FR" dirty="0"/>
              <a:t> </a:t>
            </a:r>
            <a:r>
              <a:rPr lang="fr-FR" dirty="0" err="1"/>
              <a:t>title</a:t>
            </a:r>
            <a:endParaRPr lang="fr-FR" dirty="0"/>
          </a:p>
        </p:txBody>
      </p:sp>
      <p:sp>
        <p:nvSpPr>
          <p:cNvPr id="13" name="Espace réservé du contenu 2">
            <a:extLst>
              <a:ext uri="{FF2B5EF4-FFF2-40B4-BE49-F238E27FC236}">
                <a16:creationId xmlns:a16="http://schemas.microsoft.com/office/drawing/2014/main" id="{9641FA85-665C-824A-8BA4-2D0596DF36F7}"/>
              </a:ext>
            </a:extLst>
          </p:cNvPr>
          <p:cNvSpPr>
            <a:spLocks noGrp="1"/>
          </p:cNvSpPr>
          <p:nvPr>
            <p:ph sz="half" idx="14" hasCustomPrompt="1"/>
          </p:nvPr>
        </p:nvSpPr>
        <p:spPr>
          <a:xfrm>
            <a:off x="359999" y="1833374"/>
            <a:ext cx="11471634" cy="4351338"/>
          </a:xfrm>
          <a:prstGeom prst="rect">
            <a:avLst/>
          </a:prstGeo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fr-FR" dirty="0"/>
              <a:t>Click </a:t>
            </a:r>
            <a:r>
              <a:rPr lang="fr-FR" dirty="0" err="1"/>
              <a:t>here</a:t>
            </a:r>
            <a:r>
              <a:rPr lang="fr-FR" dirty="0"/>
              <a:t> to </a:t>
            </a:r>
            <a:r>
              <a:rPr lang="fr-FR" dirty="0" err="1"/>
              <a:t>add</a:t>
            </a:r>
            <a:r>
              <a:rPr lang="fr-FR" dirty="0"/>
              <a:t> </a:t>
            </a:r>
            <a:r>
              <a:rPr lang="fr-FR" dirty="0" err="1"/>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691638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ink - list">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7" name="Espace réservé du titre 1">
            <a:extLst>
              <a:ext uri="{FF2B5EF4-FFF2-40B4-BE49-F238E27FC236}">
                <a16:creationId xmlns:a16="http://schemas.microsoft.com/office/drawing/2014/main" id="{A8E73AC1-84D9-EA48-82B6-AD81B2378C0D}"/>
              </a:ext>
            </a:extLst>
          </p:cNvPr>
          <p:cNvSpPr>
            <a:spLocks noGrp="1"/>
          </p:cNvSpPr>
          <p:nvPr>
            <p:ph type="title" hasCustomPrompt="1"/>
          </p:nvPr>
        </p:nvSpPr>
        <p:spPr>
          <a:xfrm>
            <a:off x="360000" y="360001"/>
            <a:ext cx="11473200" cy="422664"/>
          </a:xfrm>
          <a:prstGeom prst="rect">
            <a:avLst/>
          </a:prstGeom>
        </p:spPr>
        <p:txBody>
          <a:bodyPr vert="horz" lIns="0" tIns="0" rIns="0" bIns="0" rtlCol="0" anchor="t">
            <a:noAutofit/>
          </a:bodyPr>
          <a:lstStyle>
            <a:lvl1pPr>
              <a:defRPr>
                <a:solidFill>
                  <a:srgbClr val="962C76"/>
                </a:solidFill>
              </a:defRPr>
            </a:lvl1pPr>
          </a:lstStyle>
          <a:p>
            <a:r>
              <a:rPr lang="fr-FR" dirty="0" err="1"/>
              <a:t>Title</a:t>
            </a:r>
            <a:endParaRPr lang="fr-FR" dirty="0"/>
          </a:p>
        </p:txBody>
      </p:sp>
      <p:sp>
        <p:nvSpPr>
          <p:cNvPr id="12" name="Espace réservé du texte 11">
            <a:extLst>
              <a:ext uri="{FF2B5EF4-FFF2-40B4-BE49-F238E27FC236}">
                <a16:creationId xmlns:a16="http://schemas.microsoft.com/office/drawing/2014/main" id="{E788A4CD-4083-C64A-8568-23E919D47B49}"/>
              </a:ext>
            </a:extLst>
          </p:cNvPr>
          <p:cNvSpPr>
            <a:spLocks noGrp="1"/>
          </p:cNvSpPr>
          <p:nvPr>
            <p:ph type="body" sz="quarter" idx="13" hasCustomPrompt="1"/>
          </p:nvPr>
        </p:nvSpPr>
        <p:spPr>
          <a:xfrm>
            <a:off x="360363" y="828353"/>
            <a:ext cx="11471635" cy="365016"/>
          </a:xfrm>
          <a:prstGeom prst="rect">
            <a:avLst/>
          </a:prstGeom>
        </p:spPr>
        <p:txBody>
          <a:bodyPr lIns="0" tIns="0" rIns="0" bIns="0"/>
          <a:lstStyle>
            <a:lvl1pPr marL="0" indent="0">
              <a:buNone/>
              <a:defRPr sz="2600">
                <a:solidFill>
                  <a:srgbClr val="E61B72"/>
                </a:solidFill>
                <a:latin typeface="Montserrat" pitchFamily="2" charset="77"/>
              </a:defRPr>
            </a:lvl1pPr>
          </a:lstStyle>
          <a:p>
            <a:pPr lvl="0"/>
            <a:r>
              <a:rPr lang="fr-FR" dirty="0" err="1"/>
              <a:t>Sub</a:t>
            </a:r>
            <a:r>
              <a:rPr lang="fr-FR" dirty="0"/>
              <a:t> </a:t>
            </a:r>
            <a:r>
              <a:rPr lang="fr-FR" dirty="0" err="1"/>
              <a:t>title</a:t>
            </a:r>
            <a:endParaRPr lang="fr-FR" dirty="0"/>
          </a:p>
        </p:txBody>
      </p:sp>
      <p:sp>
        <p:nvSpPr>
          <p:cNvPr id="13" name="Espace réservé du contenu 2">
            <a:extLst>
              <a:ext uri="{FF2B5EF4-FFF2-40B4-BE49-F238E27FC236}">
                <a16:creationId xmlns:a16="http://schemas.microsoft.com/office/drawing/2014/main" id="{9641FA85-665C-824A-8BA4-2D0596DF36F7}"/>
              </a:ext>
            </a:extLst>
          </p:cNvPr>
          <p:cNvSpPr>
            <a:spLocks noGrp="1"/>
          </p:cNvSpPr>
          <p:nvPr>
            <p:ph sz="half" idx="14"/>
          </p:nvPr>
        </p:nvSpPr>
        <p:spPr>
          <a:xfrm>
            <a:off x="360363" y="1641810"/>
            <a:ext cx="11118578" cy="4351338"/>
          </a:xfrm>
          <a:prstGeom prst="rect">
            <a:avLst/>
          </a:prstGeom>
        </p:spPr>
        <p:txBody>
          <a:bodyPr/>
          <a:lstStyle>
            <a:lvl1pPr marL="0" indent="0">
              <a:buFontTx/>
              <a:buNone/>
              <a:defRPr>
                <a:latin typeface="Montserrat" pitchFamily="2" charset="77"/>
              </a:defRPr>
            </a:lvl1pPr>
            <a:lvl2pPr marL="685800" indent="-228600">
              <a:buFontTx/>
              <a:buBlip>
                <a:blip r:embed="rId2"/>
              </a:buBlip>
              <a:defRPr>
                <a:latin typeface="Montserrat" pitchFamily="2" charset="77"/>
              </a:defRPr>
            </a:lvl2pPr>
            <a:lvl3pPr marL="1143000" indent="-228600">
              <a:buFontTx/>
              <a:buBlip>
                <a:blip r:embed="rId2"/>
              </a:buBlip>
              <a:defRPr>
                <a:latin typeface="Montserrat" pitchFamily="2" charset="77"/>
              </a:defRPr>
            </a:lvl3pPr>
            <a:lvl4pPr marL="1600200" indent="-228600">
              <a:buFontTx/>
              <a:buBlip>
                <a:blip r:embed="rId2"/>
              </a:buBlip>
              <a:defRPr>
                <a:latin typeface="Montserrat" pitchFamily="2" charset="77"/>
              </a:defRPr>
            </a:lvl4pPr>
            <a:lvl5pPr marL="2057400" indent="-228600">
              <a:buFontTx/>
              <a:buBlip>
                <a:blip r:embed="rId2"/>
              </a:buBlip>
              <a:defRPr>
                <a:latin typeface="Montserrat" pitchFamily="2" charset="77"/>
              </a:defRPr>
            </a:lvl5pPr>
          </a:lstStyle>
          <a:p>
            <a:pPr lvl="0"/>
            <a:endParaRPr lang="fr-FR" dirty="0"/>
          </a:p>
        </p:txBody>
      </p:sp>
    </p:spTree>
    <p:extLst>
      <p:ext uri="{BB962C8B-B14F-4D97-AF65-F5344CB8AC3E}">
        <p14:creationId xmlns:p14="http://schemas.microsoft.com/office/powerpoint/2010/main" val="70292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green - list">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7" name="Espace réservé du titre 1">
            <a:extLst>
              <a:ext uri="{FF2B5EF4-FFF2-40B4-BE49-F238E27FC236}">
                <a16:creationId xmlns:a16="http://schemas.microsoft.com/office/drawing/2014/main" id="{A8E73AC1-84D9-EA48-82B6-AD81B2378C0D}"/>
              </a:ext>
            </a:extLst>
          </p:cNvPr>
          <p:cNvSpPr>
            <a:spLocks noGrp="1"/>
          </p:cNvSpPr>
          <p:nvPr>
            <p:ph type="title" hasCustomPrompt="1"/>
          </p:nvPr>
        </p:nvSpPr>
        <p:spPr>
          <a:xfrm>
            <a:off x="360000" y="360001"/>
            <a:ext cx="11473200" cy="422664"/>
          </a:xfrm>
          <a:prstGeom prst="rect">
            <a:avLst/>
          </a:prstGeom>
        </p:spPr>
        <p:txBody>
          <a:bodyPr vert="horz" lIns="0" tIns="0" rIns="0" bIns="0" rtlCol="0" anchor="t">
            <a:noAutofit/>
          </a:bodyPr>
          <a:lstStyle>
            <a:lvl1pPr>
              <a:defRPr>
                <a:solidFill>
                  <a:srgbClr val="587E19"/>
                </a:solidFill>
              </a:defRPr>
            </a:lvl1pPr>
          </a:lstStyle>
          <a:p>
            <a:r>
              <a:rPr lang="fr-FR" dirty="0" err="1"/>
              <a:t>Title</a:t>
            </a:r>
            <a:endParaRPr lang="fr-FR" dirty="0"/>
          </a:p>
        </p:txBody>
      </p:sp>
      <p:sp>
        <p:nvSpPr>
          <p:cNvPr id="12" name="Espace réservé du texte 11">
            <a:extLst>
              <a:ext uri="{FF2B5EF4-FFF2-40B4-BE49-F238E27FC236}">
                <a16:creationId xmlns:a16="http://schemas.microsoft.com/office/drawing/2014/main" id="{E788A4CD-4083-C64A-8568-23E919D47B49}"/>
              </a:ext>
            </a:extLst>
          </p:cNvPr>
          <p:cNvSpPr>
            <a:spLocks noGrp="1"/>
          </p:cNvSpPr>
          <p:nvPr>
            <p:ph type="body" sz="quarter" idx="13" hasCustomPrompt="1"/>
          </p:nvPr>
        </p:nvSpPr>
        <p:spPr>
          <a:xfrm>
            <a:off x="360363" y="828353"/>
            <a:ext cx="11471635" cy="365016"/>
          </a:xfrm>
          <a:prstGeom prst="rect">
            <a:avLst/>
          </a:prstGeom>
        </p:spPr>
        <p:txBody>
          <a:bodyPr lIns="0" tIns="0" rIns="0" bIns="0"/>
          <a:lstStyle>
            <a:lvl1pPr marL="0" indent="0">
              <a:buNone/>
              <a:defRPr sz="2600">
                <a:solidFill>
                  <a:srgbClr val="83BB26"/>
                </a:solidFill>
                <a:latin typeface="Montserrat" pitchFamily="2" charset="77"/>
              </a:defRPr>
            </a:lvl1pPr>
          </a:lstStyle>
          <a:p>
            <a:pPr lvl="0"/>
            <a:r>
              <a:rPr lang="fr-FR" dirty="0" err="1"/>
              <a:t>Sub</a:t>
            </a:r>
            <a:r>
              <a:rPr lang="fr-FR" dirty="0"/>
              <a:t> </a:t>
            </a:r>
            <a:r>
              <a:rPr lang="fr-FR" dirty="0" err="1"/>
              <a:t>title</a:t>
            </a:r>
            <a:endParaRPr lang="fr-FR" dirty="0"/>
          </a:p>
        </p:txBody>
      </p:sp>
      <p:sp>
        <p:nvSpPr>
          <p:cNvPr id="13" name="Espace réservé du contenu 2">
            <a:extLst>
              <a:ext uri="{FF2B5EF4-FFF2-40B4-BE49-F238E27FC236}">
                <a16:creationId xmlns:a16="http://schemas.microsoft.com/office/drawing/2014/main" id="{9641FA85-665C-824A-8BA4-2D0596DF36F7}"/>
              </a:ext>
            </a:extLst>
          </p:cNvPr>
          <p:cNvSpPr>
            <a:spLocks noGrp="1"/>
          </p:cNvSpPr>
          <p:nvPr>
            <p:ph sz="half" idx="14" hasCustomPrompt="1"/>
          </p:nvPr>
        </p:nvSpPr>
        <p:spPr>
          <a:xfrm>
            <a:off x="359999" y="1833374"/>
            <a:ext cx="5505542" cy="4351338"/>
          </a:xfrm>
          <a:prstGeom prst="rect">
            <a:avLst/>
          </a:prstGeom>
        </p:spPr>
        <p:txBody>
          <a:bodyPr/>
          <a:lstStyle>
            <a:lvl1pPr marL="228600" indent="-228600">
              <a:buFontTx/>
              <a:buBlip>
                <a:blip r:embed="rId2"/>
              </a:buBlip>
              <a:defRPr>
                <a:latin typeface="Montserrat" pitchFamily="2" charset="77"/>
              </a:defRPr>
            </a:lvl1pPr>
            <a:lvl2pPr marL="685800" indent="-228600">
              <a:buFontTx/>
              <a:buBlip>
                <a:blip r:embed="rId2"/>
              </a:buBlip>
              <a:defRPr>
                <a:latin typeface="Montserrat" pitchFamily="2" charset="77"/>
              </a:defRPr>
            </a:lvl2pPr>
            <a:lvl3pPr marL="1143000" indent="-228600">
              <a:buFontTx/>
              <a:buBlip>
                <a:blip r:embed="rId2"/>
              </a:buBlip>
              <a:defRPr>
                <a:latin typeface="Montserrat" pitchFamily="2" charset="77"/>
              </a:defRPr>
            </a:lvl3pPr>
            <a:lvl4pPr marL="1600200" indent="-228600">
              <a:buFontTx/>
              <a:buBlip>
                <a:blip r:embed="rId2"/>
              </a:buBlip>
              <a:defRPr>
                <a:latin typeface="Montserrat" pitchFamily="2" charset="77"/>
              </a:defRPr>
            </a:lvl4pPr>
            <a:lvl5pPr marL="2057400" indent="-228600">
              <a:buFontTx/>
              <a:buBlip>
                <a:blip r:embed="rId2"/>
              </a:buBlip>
              <a:defRPr>
                <a:latin typeface="Montserrat" pitchFamily="2" charset="77"/>
              </a:defRPr>
            </a:lvl5pPr>
          </a:lstStyle>
          <a:p>
            <a:pPr lvl="0"/>
            <a:r>
              <a:rPr lang="fr-FR" dirty="0"/>
              <a:t>Click </a:t>
            </a:r>
            <a:r>
              <a:rPr lang="fr-FR" dirty="0" err="1"/>
              <a:t>here</a:t>
            </a:r>
            <a:r>
              <a:rPr lang="fr-FR" dirty="0"/>
              <a:t> to </a:t>
            </a:r>
            <a:r>
              <a:rPr lang="fr-FR" dirty="0" err="1"/>
              <a:t>add</a:t>
            </a:r>
            <a:r>
              <a:rPr lang="fr-FR" dirty="0"/>
              <a:t> </a:t>
            </a:r>
            <a:r>
              <a:rPr lang="fr-FR" dirty="0" err="1"/>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contenu 2">
            <a:extLst>
              <a:ext uri="{FF2B5EF4-FFF2-40B4-BE49-F238E27FC236}">
                <a16:creationId xmlns:a16="http://schemas.microsoft.com/office/drawing/2014/main" id="{9240FE85-A2DC-8845-9D42-CC73411717A1}"/>
              </a:ext>
            </a:extLst>
          </p:cNvPr>
          <p:cNvSpPr>
            <a:spLocks noGrp="1"/>
          </p:cNvSpPr>
          <p:nvPr>
            <p:ph sz="half" idx="15" hasCustomPrompt="1"/>
          </p:nvPr>
        </p:nvSpPr>
        <p:spPr>
          <a:xfrm>
            <a:off x="6326461" y="1833374"/>
            <a:ext cx="5505542" cy="4351338"/>
          </a:xfrm>
          <a:prstGeom prst="rect">
            <a:avLst/>
          </a:prstGeom>
          <a:ln w="50800">
            <a:solidFill>
              <a:srgbClr val="83BB26"/>
            </a:solidFill>
          </a:ln>
        </p:spPr>
        <p:txBody>
          <a:bodyPr lIns="360000" tIns="360000" rIns="360000" bIns="360000"/>
          <a:lstStyle>
            <a:lvl1pPr marL="228600" indent="-228600">
              <a:buFontTx/>
              <a:buBlip>
                <a:blip r:embed="rId2"/>
              </a:buBlip>
              <a:defRPr>
                <a:latin typeface="Montserrat" pitchFamily="2" charset="77"/>
              </a:defRPr>
            </a:lvl1pPr>
            <a:lvl2pPr marL="685800" indent="-228600">
              <a:buFontTx/>
              <a:buBlip>
                <a:blip r:embed="rId2"/>
              </a:buBlip>
              <a:defRPr>
                <a:latin typeface="Montserrat" pitchFamily="2" charset="77"/>
              </a:defRPr>
            </a:lvl2pPr>
            <a:lvl3pPr marL="1143000" indent="-228600">
              <a:buFontTx/>
              <a:buBlip>
                <a:blip r:embed="rId2"/>
              </a:buBlip>
              <a:defRPr>
                <a:latin typeface="Montserrat" pitchFamily="2" charset="77"/>
              </a:defRPr>
            </a:lvl3pPr>
            <a:lvl4pPr marL="1600200" indent="-228600">
              <a:buFontTx/>
              <a:buBlip>
                <a:blip r:embed="rId2"/>
              </a:buBlip>
              <a:defRPr>
                <a:latin typeface="Montserrat" pitchFamily="2" charset="77"/>
              </a:defRPr>
            </a:lvl4pPr>
            <a:lvl5pPr marL="2057400" indent="-228600">
              <a:buFontTx/>
              <a:buBlip>
                <a:blip r:embed="rId2"/>
              </a:buBlip>
              <a:defRPr>
                <a:latin typeface="Montserrat" pitchFamily="2" charset="77"/>
              </a:defRPr>
            </a:lvl5pPr>
          </a:lstStyle>
          <a:p>
            <a:pPr lvl="0"/>
            <a:r>
              <a:rPr lang="fr-FR" dirty="0"/>
              <a:t>Click </a:t>
            </a:r>
            <a:r>
              <a:rPr lang="fr-FR" dirty="0" err="1"/>
              <a:t>here</a:t>
            </a:r>
            <a:r>
              <a:rPr lang="fr-FR" dirty="0"/>
              <a:t> to </a:t>
            </a:r>
            <a:r>
              <a:rPr lang="fr-FR" dirty="0" err="1"/>
              <a:t>add</a:t>
            </a:r>
            <a:r>
              <a:rPr lang="fr-FR" dirty="0"/>
              <a:t> </a:t>
            </a:r>
            <a:r>
              <a:rPr lang="fr-FR" dirty="0" err="1"/>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634056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5ED22-25BE-FD4A-8B82-3012131B77D3}"/>
              </a:ext>
            </a:extLst>
          </p:cNvPr>
          <p:cNvSpPr/>
          <p:nvPr userDrawn="1"/>
        </p:nvSpPr>
        <p:spPr>
          <a:xfrm>
            <a:off x="359999" y="360001"/>
            <a:ext cx="11471634" cy="5824711"/>
          </a:xfrm>
          <a:prstGeom prst="rect">
            <a:avLst/>
          </a:prstGeom>
          <a:gradFill>
            <a:gsLst>
              <a:gs pos="0">
                <a:srgbClr val="962C76"/>
              </a:gs>
              <a:gs pos="100000">
                <a:srgbClr val="E61B7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7" name="Espace réservé du titre 1">
            <a:extLst>
              <a:ext uri="{FF2B5EF4-FFF2-40B4-BE49-F238E27FC236}">
                <a16:creationId xmlns:a16="http://schemas.microsoft.com/office/drawing/2014/main" id="{A8E73AC1-84D9-EA48-82B6-AD81B2378C0D}"/>
              </a:ext>
            </a:extLst>
          </p:cNvPr>
          <p:cNvSpPr>
            <a:spLocks noGrp="1"/>
          </p:cNvSpPr>
          <p:nvPr>
            <p:ph type="title" hasCustomPrompt="1"/>
          </p:nvPr>
        </p:nvSpPr>
        <p:spPr>
          <a:xfrm>
            <a:off x="780585" y="885356"/>
            <a:ext cx="10632030" cy="422664"/>
          </a:xfrm>
          <a:prstGeom prst="rect">
            <a:avLst/>
          </a:prstGeom>
        </p:spPr>
        <p:txBody>
          <a:bodyPr vert="horz" lIns="0" tIns="0" rIns="0" bIns="0" rtlCol="0" anchor="t">
            <a:noAutofit/>
          </a:bodyPr>
          <a:lstStyle>
            <a:lvl1pPr algn="ctr">
              <a:defRPr>
                <a:solidFill>
                  <a:schemeClr val="bg1"/>
                </a:solidFill>
              </a:defRPr>
            </a:lvl1pPr>
          </a:lstStyle>
          <a:p>
            <a:r>
              <a:rPr lang="fr-FR" dirty="0" err="1"/>
              <a:t>Title</a:t>
            </a:r>
            <a:endParaRPr lang="fr-FR" dirty="0"/>
          </a:p>
        </p:txBody>
      </p:sp>
      <p:sp>
        <p:nvSpPr>
          <p:cNvPr id="13" name="Espace réservé du contenu 2">
            <a:extLst>
              <a:ext uri="{FF2B5EF4-FFF2-40B4-BE49-F238E27FC236}">
                <a16:creationId xmlns:a16="http://schemas.microsoft.com/office/drawing/2014/main" id="{9641FA85-665C-824A-8BA4-2D0596DF36F7}"/>
              </a:ext>
            </a:extLst>
          </p:cNvPr>
          <p:cNvSpPr>
            <a:spLocks noGrp="1"/>
          </p:cNvSpPr>
          <p:nvPr>
            <p:ph sz="half" idx="14" hasCustomPrompt="1"/>
          </p:nvPr>
        </p:nvSpPr>
        <p:spPr>
          <a:xfrm>
            <a:off x="780527" y="1833374"/>
            <a:ext cx="10630578" cy="3976411"/>
          </a:xfrm>
          <a:prstGeom prst="rect">
            <a:avLst/>
          </a:prstGeom>
        </p:spPr>
        <p:txBody>
          <a:bodyPr anchor="ctr"/>
          <a:lstStyle>
            <a:lvl1pPr marL="0" indent="0" algn="ctr">
              <a:buNone/>
              <a:defRPr sz="1800" b="1">
                <a:solidFill>
                  <a:schemeClr val="bg1"/>
                </a:solidFill>
                <a:latin typeface="Montserrat" pitchFamily="2" charset="77"/>
              </a:defRPr>
            </a:lvl1pPr>
            <a:lvl2pPr>
              <a:defRPr>
                <a:solidFill>
                  <a:schemeClr val="bg1"/>
                </a:solidFill>
                <a:latin typeface="Montserrat" pitchFamily="2" charset="77"/>
              </a:defRPr>
            </a:lvl2pPr>
            <a:lvl3pPr>
              <a:defRPr>
                <a:solidFill>
                  <a:schemeClr val="bg1"/>
                </a:solidFill>
                <a:latin typeface="Montserrat" pitchFamily="2" charset="77"/>
              </a:defRPr>
            </a:lvl3pPr>
            <a:lvl4pPr>
              <a:defRPr>
                <a:solidFill>
                  <a:schemeClr val="bg1"/>
                </a:solidFill>
                <a:latin typeface="Montserrat" pitchFamily="2" charset="77"/>
              </a:defRPr>
            </a:lvl4pPr>
            <a:lvl5pPr>
              <a:defRPr>
                <a:solidFill>
                  <a:schemeClr val="bg1"/>
                </a:solidFill>
                <a:latin typeface="Montserrat" pitchFamily="2" charset="77"/>
              </a:defRPr>
            </a:lvl5pPr>
          </a:lstStyle>
          <a:p>
            <a:pPr lvl="0"/>
            <a:r>
              <a:rPr lang="fr-FR" dirty="0"/>
              <a:t>Click </a:t>
            </a:r>
            <a:r>
              <a:rPr lang="fr-FR" dirty="0" err="1"/>
              <a:t>here</a:t>
            </a:r>
            <a:r>
              <a:rPr lang="fr-FR" dirty="0"/>
              <a:t>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2277176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5ED22-25BE-FD4A-8B82-3012131B77D3}"/>
              </a:ext>
            </a:extLst>
          </p:cNvPr>
          <p:cNvSpPr/>
          <p:nvPr userDrawn="1"/>
        </p:nvSpPr>
        <p:spPr>
          <a:xfrm>
            <a:off x="359999" y="360001"/>
            <a:ext cx="11471634" cy="5824711"/>
          </a:xfrm>
          <a:prstGeom prst="rect">
            <a:avLst/>
          </a:prstGeom>
          <a:gradFill>
            <a:gsLst>
              <a:gs pos="0">
                <a:srgbClr val="587E19"/>
              </a:gs>
              <a:gs pos="100000">
                <a:srgbClr val="83BB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6FD2F92E-A28A-3240-80B9-4C50228F8AA1}"/>
              </a:ext>
            </a:extLst>
          </p:cNvPr>
          <p:cNvSpPr>
            <a:spLocks noGrp="1"/>
          </p:cNvSpPr>
          <p:nvPr>
            <p:ph type="sldNum" sz="quarter" idx="12"/>
          </p:nvPr>
        </p:nvSpPr>
        <p:spPr>
          <a:xfrm>
            <a:off x="11693468" y="6441589"/>
            <a:ext cx="489488" cy="365125"/>
          </a:xfrm>
          <a:prstGeom prst="rect">
            <a:avLst/>
          </a:prstGeom>
        </p:spPr>
        <p:txBody>
          <a:bodyPr anchor="ctr"/>
          <a:lstStyle>
            <a:lvl1pPr algn="ctr">
              <a:defRPr sz="1000">
                <a:solidFill>
                  <a:schemeClr val="tx1"/>
                </a:solidFill>
                <a:latin typeface="Montserrat" pitchFamily="2" charset="77"/>
              </a:defRPr>
            </a:lvl1pPr>
          </a:lstStyle>
          <a:p>
            <a:fld id="{C726DED8-A52F-734C-904E-54829A63AD48}" type="slidenum">
              <a:rPr lang="fr-FR" smtClean="0"/>
              <a:pPr/>
              <a:t>‹N°›</a:t>
            </a:fld>
            <a:endParaRPr lang="fr-FR" dirty="0"/>
          </a:p>
        </p:txBody>
      </p:sp>
      <p:sp>
        <p:nvSpPr>
          <p:cNvPr id="7" name="Espace réservé du titre 1">
            <a:extLst>
              <a:ext uri="{FF2B5EF4-FFF2-40B4-BE49-F238E27FC236}">
                <a16:creationId xmlns:a16="http://schemas.microsoft.com/office/drawing/2014/main" id="{A8E73AC1-84D9-EA48-82B6-AD81B2378C0D}"/>
              </a:ext>
            </a:extLst>
          </p:cNvPr>
          <p:cNvSpPr>
            <a:spLocks noGrp="1"/>
          </p:cNvSpPr>
          <p:nvPr>
            <p:ph type="title" hasCustomPrompt="1"/>
          </p:nvPr>
        </p:nvSpPr>
        <p:spPr>
          <a:xfrm>
            <a:off x="780585" y="885356"/>
            <a:ext cx="10632030" cy="422664"/>
          </a:xfrm>
          <a:prstGeom prst="rect">
            <a:avLst/>
          </a:prstGeom>
        </p:spPr>
        <p:txBody>
          <a:bodyPr vert="horz" lIns="0" tIns="0" rIns="0" bIns="0" rtlCol="0" anchor="t">
            <a:noAutofit/>
          </a:bodyPr>
          <a:lstStyle>
            <a:lvl1pPr algn="ctr">
              <a:defRPr>
                <a:solidFill>
                  <a:schemeClr val="bg1"/>
                </a:solidFill>
              </a:defRPr>
            </a:lvl1pPr>
          </a:lstStyle>
          <a:p>
            <a:r>
              <a:rPr lang="fr-FR" dirty="0" err="1"/>
              <a:t>Title</a:t>
            </a:r>
            <a:endParaRPr lang="fr-FR" dirty="0"/>
          </a:p>
        </p:txBody>
      </p:sp>
      <p:sp>
        <p:nvSpPr>
          <p:cNvPr id="13" name="Espace réservé du contenu 2">
            <a:extLst>
              <a:ext uri="{FF2B5EF4-FFF2-40B4-BE49-F238E27FC236}">
                <a16:creationId xmlns:a16="http://schemas.microsoft.com/office/drawing/2014/main" id="{9641FA85-665C-824A-8BA4-2D0596DF36F7}"/>
              </a:ext>
            </a:extLst>
          </p:cNvPr>
          <p:cNvSpPr>
            <a:spLocks noGrp="1"/>
          </p:cNvSpPr>
          <p:nvPr>
            <p:ph sz="half" idx="14" hasCustomPrompt="1"/>
          </p:nvPr>
        </p:nvSpPr>
        <p:spPr>
          <a:xfrm>
            <a:off x="780527" y="1833374"/>
            <a:ext cx="10630578" cy="3976411"/>
          </a:xfrm>
          <a:prstGeom prst="rect">
            <a:avLst/>
          </a:prstGeom>
        </p:spPr>
        <p:txBody>
          <a:bodyPr anchor="ctr"/>
          <a:lstStyle>
            <a:lvl1pPr marL="0" indent="0" algn="ctr">
              <a:buNone/>
              <a:defRPr sz="1800" b="1">
                <a:solidFill>
                  <a:schemeClr val="bg1"/>
                </a:solidFill>
                <a:latin typeface="Montserrat" pitchFamily="2" charset="77"/>
              </a:defRPr>
            </a:lvl1pPr>
            <a:lvl2pPr>
              <a:defRPr>
                <a:solidFill>
                  <a:schemeClr val="bg1"/>
                </a:solidFill>
                <a:latin typeface="Montserrat" pitchFamily="2" charset="77"/>
              </a:defRPr>
            </a:lvl2pPr>
            <a:lvl3pPr>
              <a:defRPr>
                <a:solidFill>
                  <a:schemeClr val="bg1"/>
                </a:solidFill>
                <a:latin typeface="Montserrat" pitchFamily="2" charset="77"/>
              </a:defRPr>
            </a:lvl3pPr>
            <a:lvl4pPr>
              <a:defRPr>
                <a:solidFill>
                  <a:schemeClr val="bg1"/>
                </a:solidFill>
                <a:latin typeface="Montserrat" pitchFamily="2" charset="77"/>
              </a:defRPr>
            </a:lvl4pPr>
            <a:lvl5pPr>
              <a:defRPr>
                <a:solidFill>
                  <a:schemeClr val="bg1"/>
                </a:solidFill>
                <a:latin typeface="Montserrat" pitchFamily="2" charset="77"/>
              </a:defRPr>
            </a:lvl5pPr>
          </a:lstStyle>
          <a:p>
            <a:pPr lvl="0"/>
            <a:r>
              <a:rPr lang="fr-FR" dirty="0"/>
              <a:t>Click </a:t>
            </a:r>
            <a:r>
              <a:rPr lang="fr-FR" dirty="0" err="1"/>
              <a:t>here</a:t>
            </a:r>
            <a:r>
              <a:rPr lang="fr-FR" dirty="0"/>
              <a:t>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6915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E5EBFCA6-9725-EA44-9496-69D1350EA55E}"/>
              </a:ext>
            </a:extLst>
          </p:cNvPr>
          <p:cNvSpPr/>
          <p:nvPr userDrawn="1"/>
        </p:nvSpPr>
        <p:spPr>
          <a:xfrm>
            <a:off x="11798730" y="6496749"/>
            <a:ext cx="271220" cy="27122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dessin, alimentation, signe, horloge&#10;&#10;Description générée automatiquement">
            <a:extLst>
              <a:ext uri="{FF2B5EF4-FFF2-40B4-BE49-F238E27FC236}">
                <a16:creationId xmlns:a16="http://schemas.microsoft.com/office/drawing/2014/main" id="{29A059EC-90D7-B54C-AB20-44FA20BD86D1}"/>
              </a:ext>
            </a:extLst>
          </p:cNvPr>
          <p:cNvPicPr>
            <a:picLocks noChangeAspect="1"/>
          </p:cNvPicPr>
          <p:nvPr userDrawn="1"/>
        </p:nvPicPr>
        <p:blipFill rotWithShape="1">
          <a:blip r:embed="rId22"/>
          <a:srcRect b="41705"/>
          <a:stretch/>
        </p:blipFill>
        <p:spPr>
          <a:xfrm>
            <a:off x="148526" y="6550534"/>
            <a:ext cx="811474" cy="178231"/>
          </a:xfrm>
          <a:prstGeom prst="rect">
            <a:avLst/>
          </a:prstGeom>
        </p:spPr>
      </p:pic>
      <p:sp>
        <p:nvSpPr>
          <p:cNvPr id="15" name="ZoneTexte 14">
            <a:extLst>
              <a:ext uri="{FF2B5EF4-FFF2-40B4-BE49-F238E27FC236}">
                <a16:creationId xmlns:a16="http://schemas.microsoft.com/office/drawing/2014/main" id="{4B2BD916-7AD3-1749-ADA3-9487A4188B6F}"/>
              </a:ext>
            </a:extLst>
          </p:cNvPr>
          <p:cNvSpPr txBox="1"/>
          <p:nvPr userDrawn="1"/>
        </p:nvSpPr>
        <p:spPr>
          <a:xfrm>
            <a:off x="1092631" y="6527287"/>
            <a:ext cx="10562094" cy="178231"/>
          </a:xfrm>
          <a:prstGeom prst="rect">
            <a:avLst/>
          </a:prstGeom>
          <a:noFill/>
        </p:spPr>
        <p:txBody>
          <a:bodyPr wrap="none" lIns="0" tIns="0" rIns="0" bIns="0" rtlCol="0">
            <a:noAutofit/>
          </a:bodyPr>
          <a:lstStyle/>
          <a:p>
            <a:r>
              <a:rPr lang="fr-FR" sz="1600" dirty="0" err="1">
                <a:latin typeface="Montserrat" pitchFamily="2" charset="77"/>
              </a:rPr>
              <a:t>Review</a:t>
            </a:r>
            <a:r>
              <a:rPr lang="fr-FR" sz="1600" dirty="0">
                <a:latin typeface="Montserrat" pitchFamily="2" charset="77"/>
              </a:rPr>
              <a:t> meeting 30/09/2021</a:t>
            </a:r>
          </a:p>
        </p:txBody>
      </p:sp>
    </p:spTree>
    <p:extLst>
      <p:ext uri="{BB962C8B-B14F-4D97-AF65-F5344CB8AC3E}">
        <p14:creationId xmlns:p14="http://schemas.microsoft.com/office/powerpoint/2010/main" val="123782387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72" r:id="rId4"/>
    <p:sldLayoutId id="2147483650" r:id="rId5"/>
    <p:sldLayoutId id="2147483673" r:id="rId6"/>
    <p:sldLayoutId id="2147483674" r:id="rId7"/>
    <p:sldLayoutId id="2147483663" r:id="rId8"/>
    <p:sldLayoutId id="2147483664" r:id="rId9"/>
    <p:sldLayoutId id="2147483665" r:id="rId10"/>
    <p:sldLayoutId id="2147483675" r:id="rId11"/>
    <p:sldLayoutId id="2147483676" r:id="rId12"/>
    <p:sldLayoutId id="2147483666" r:id="rId13"/>
    <p:sldLayoutId id="2147483668" r:id="rId14"/>
    <p:sldLayoutId id="2147483667" r:id="rId15"/>
    <p:sldLayoutId id="2147483669" r:id="rId16"/>
    <p:sldLayoutId id="2147483670" r:id="rId17"/>
    <p:sldLayoutId id="2147483671" r:id="rId18"/>
    <p:sldLayoutId id="2147483677" r:id="rId19"/>
    <p:sldLayoutId id="2147483678" r:id="rId20"/>
  </p:sldLayoutIdLst>
  <p:hf hdr="0" ftr="0" dt="0"/>
  <p:txStyles>
    <p:titleStyle>
      <a:lvl1pPr algn="l" defTabSz="914400" rtl="0" eaLnBrk="1" latinLnBrk="0" hangingPunct="1">
        <a:lnSpc>
          <a:spcPct val="90000"/>
        </a:lnSpc>
        <a:spcBef>
          <a:spcPct val="0"/>
        </a:spcBef>
        <a:buNone/>
        <a:defRPr sz="30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19.xml"/><Relationship Id="rId81"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hyperlink" Target="https://pubmed.ncbi.nlm.nih.gov/28709428/#affiliation-4" TargetMode="External"/><Relationship Id="rId3" Type="http://schemas.openxmlformats.org/officeDocument/2006/relationships/hyperlink" Target="https://pubmed.ncbi.nlm.nih.gov/?sort=date&amp;term=Barrera-G%C3%B3mez+J&amp;cauthor_id=28709428" TargetMode="External"/><Relationship Id="rId7" Type="http://schemas.openxmlformats.org/officeDocument/2006/relationships/hyperlink" Target="https://pubmed.ncbi.nlm.nih.gov/?sort=date&amp;term=Agier+L&amp;cauthor_id=28709428" TargetMode="External"/><Relationship Id="rId12" Type="http://schemas.openxmlformats.org/officeDocument/2006/relationships/hyperlink" Target="https://pubmed.ncbi.nlm.nih.gov/28709428/#affiliation-6"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s://pubmed.ncbi.nlm.nih.gov/28709428/#affiliation-3" TargetMode="External"/><Relationship Id="rId11" Type="http://schemas.openxmlformats.org/officeDocument/2006/relationships/hyperlink" Target="https://pubmed.ncbi.nlm.nih.gov/?sort=date&amp;term=Chadeau-Hyam+M&amp;cauthor_id=28709428" TargetMode="External"/><Relationship Id="rId5" Type="http://schemas.openxmlformats.org/officeDocument/2006/relationships/hyperlink" Target="https://pubmed.ncbi.nlm.nih.gov/28709428/#affiliation-2" TargetMode="External"/><Relationship Id="rId10" Type="http://schemas.openxmlformats.org/officeDocument/2006/relationships/hyperlink" Target="https://pubmed.ncbi.nlm.nih.gov/28709428/#affiliation-5" TargetMode="External"/><Relationship Id="rId4" Type="http://schemas.openxmlformats.org/officeDocument/2006/relationships/hyperlink" Target="https://pubmed.ncbi.nlm.nih.gov/28709428/#affiliation-1" TargetMode="External"/><Relationship Id="rId9" Type="http://schemas.openxmlformats.org/officeDocument/2006/relationships/hyperlink" Target="https://pubmed.ncbi.nlm.nih.gov/?sort=date&amp;term=Portengen+L&amp;cauthor_id=2870942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C5EE00-9CF2-434F-8476-47B30C308758}"/>
              </a:ext>
            </a:extLst>
          </p:cNvPr>
          <p:cNvSpPr>
            <a:spLocks noGrp="1"/>
          </p:cNvSpPr>
          <p:nvPr>
            <p:ph type="ctrTitle"/>
          </p:nvPr>
        </p:nvSpPr>
        <p:spPr>
          <a:xfrm>
            <a:off x="4060904" y="3651295"/>
            <a:ext cx="5888314" cy="2143330"/>
          </a:xfrm>
        </p:spPr>
        <p:txBody>
          <a:bodyPr/>
          <a:lstStyle/>
          <a:p>
            <a:r>
              <a:rPr lang="en-US" dirty="0"/>
              <a:t>WP2 - Data integration and exposome-phenotype associations</a:t>
            </a:r>
            <a:br>
              <a:rPr lang="en-US" dirty="0"/>
            </a:br>
            <a:br>
              <a:rPr lang="en-US" sz="1400" dirty="0"/>
            </a:br>
            <a:r>
              <a:rPr lang="en-US" sz="1800" dirty="0"/>
              <a:t>presented by Etienne Audureau</a:t>
            </a:r>
            <a:endParaRPr lang="fr-FR" dirty="0"/>
          </a:p>
        </p:txBody>
      </p:sp>
      <p:sp>
        <p:nvSpPr>
          <p:cNvPr id="3" name="Sous-titre 2">
            <a:extLst>
              <a:ext uri="{FF2B5EF4-FFF2-40B4-BE49-F238E27FC236}">
                <a16:creationId xmlns:a16="http://schemas.microsoft.com/office/drawing/2014/main" id="{916081DD-7F86-7A41-B8F8-E96F4E42EAC0}"/>
              </a:ext>
            </a:extLst>
          </p:cNvPr>
          <p:cNvSpPr>
            <a:spLocks noGrp="1"/>
          </p:cNvSpPr>
          <p:nvPr>
            <p:ph type="subTitle" idx="1"/>
          </p:nvPr>
        </p:nvSpPr>
        <p:spPr>
          <a:xfrm>
            <a:off x="4060904" y="5406706"/>
            <a:ext cx="1233472" cy="373161"/>
          </a:xfrm>
        </p:spPr>
        <p:txBody>
          <a:bodyPr/>
          <a:lstStyle/>
          <a:p>
            <a:r>
              <a:rPr lang="fr-FR" dirty="0"/>
              <a:t>30/09/2021</a:t>
            </a:r>
          </a:p>
        </p:txBody>
      </p:sp>
    </p:spTree>
    <p:extLst>
      <p:ext uri="{BB962C8B-B14F-4D97-AF65-F5344CB8AC3E}">
        <p14:creationId xmlns:p14="http://schemas.microsoft.com/office/powerpoint/2010/main" val="1543249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171B7C-2B15-0445-99D8-3CC56C8EC78E}"/>
              </a:ext>
            </a:extLst>
          </p:cNvPr>
          <p:cNvSpPr>
            <a:spLocks noGrp="1"/>
          </p:cNvSpPr>
          <p:nvPr>
            <p:ph type="sldNum" sz="quarter" idx="12"/>
          </p:nvPr>
        </p:nvSpPr>
        <p:spPr/>
        <p:txBody>
          <a:bodyPr/>
          <a:lstStyle/>
          <a:p>
            <a:fld id="{C726DED8-A52F-734C-904E-54829A63AD48}" type="slidenum">
              <a:rPr lang="fr-FR" smtClean="0"/>
              <a:pPr/>
              <a:t>10</a:t>
            </a:fld>
            <a:endParaRPr lang="fr-FR" dirty="0"/>
          </a:p>
        </p:txBody>
      </p:sp>
      <p:sp>
        <p:nvSpPr>
          <p:cNvPr id="3" name="Titre 2">
            <a:extLst>
              <a:ext uri="{FF2B5EF4-FFF2-40B4-BE49-F238E27FC236}">
                <a16:creationId xmlns:a16="http://schemas.microsoft.com/office/drawing/2014/main" id="{2B5B4258-2D89-714F-BE67-F00DAB600FD3}"/>
              </a:ext>
            </a:extLst>
          </p:cNvPr>
          <p:cNvSpPr>
            <a:spLocks noGrp="1"/>
          </p:cNvSpPr>
          <p:nvPr>
            <p:ph type="title"/>
          </p:nvPr>
        </p:nvSpPr>
        <p:spPr/>
        <p:txBody>
          <a:bodyPr/>
          <a:lstStyle/>
          <a:p>
            <a:r>
              <a:rPr lang="fr-FR" dirty="0"/>
              <a:t>WP2 - Management</a:t>
            </a:r>
            <a:br>
              <a:rPr lang="fr-FR" dirty="0"/>
            </a:br>
            <a:endParaRPr lang="fr-FR" dirty="0"/>
          </a:p>
        </p:txBody>
      </p:sp>
      <p:cxnSp>
        <p:nvCxnSpPr>
          <p:cNvPr id="4" name="Connecteur droit 3">
            <a:extLst>
              <a:ext uri="{FF2B5EF4-FFF2-40B4-BE49-F238E27FC236}">
                <a16:creationId xmlns:a16="http://schemas.microsoft.com/office/drawing/2014/main" id="{833A2C65-3AF6-9B45-A623-854D0939D37C}"/>
              </a:ext>
            </a:extLst>
          </p:cNvPr>
          <p:cNvCxnSpPr>
            <a:cxnSpLocks/>
          </p:cNvCxnSpPr>
          <p:nvPr/>
        </p:nvCxnSpPr>
        <p:spPr>
          <a:xfrm>
            <a:off x="359999" y="900634"/>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359999" y="949860"/>
            <a:ext cx="9889469" cy="523220"/>
          </a:xfrm>
          <a:prstGeom prst="rect">
            <a:avLst/>
          </a:prstGeom>
          <a:noFill/>
        </p:spPr>
        <p:txBody>
          <a:bodyPr wrap="square" rtlCol="0">
            <a:spAutoFit/>
          </a:bodyPr>
          <a:lstStyle/>
          <a:p>
            <a:pPr algn="l"/>
            <a:r>
              <a:rPr lang="fr-FR" sz="2800" b="1" dirty="0" err="1">
                <a:latin typeface="Montserrat" pitchFamily="2" charset="77"/>
              </a:rPr>
              <a:t>Decisions</a:t>
            </a:r>
            <a:r>
              <a:rPr lang="fr-FR" sz="2800" b="1" dirty="0">
                <a:latin typeface="Montserrat" pitchFamily="2" charset="77"/>
              </a:rPr>
              <a:t>/actions to be </a:t>
            </a:r>
            <a:r>
              <a:rPr lang="fr-FR" sz="2800" b="1" dirty="0" err="1">
                <a:latin typeface="Montserrat" pitchFamily="2" charset="77"/>
              </a:rPr>
              <a:t>taken</a:t>
            </a:r>
            <a:r>
              <a:rPr lang="fr-FR" sz="2800" b="1" dirty="0">
                <a:latin typeface="Montserrat" pitchFamily="2" charset="77"/>
              </a:rPr>
              <a:t> </a:t>
            </a:r>
            <a:r>
              <a:rPr lang="fr-FR" sz="2800" b="1" dirty="0" err="1">
                <a:latin typeface="Montserrat" pitchFamily="2" charset="77"/>
              </a:rPr>
              <a:t>within</a:t>
            </a:r>
            <a:r>
              <a:rPr lang="fr-FR" sz="2800" b="1" dirty="0">
                <a:latin typeface="Montserrat" pitchFamily="2" charset="77"/>
              </a:rPr>
              <a:t> the </a:t>
            </a:r>
            <a:r>
              <a:rPr lang="fr-FR" sz="2800" b="1" dirty="0" err="1">
                <a:latin typeface="Montserrat" pitchFamily="2" charset="77"/>
              </a:rPr>
              <a:t>next</a:t>
            </a:r>
            <a:r>
              <a:rPr lang="fr-FR" sz="2800" b="1" dirty="0">
                <a:latin typeface="Montserrat" pitchFamily="2" charset="77"/>
              </a:rPr>
              <a:t> </a:t>
            </a:r>
            <a:r>
              <a:rPr lang="fr-FR" sz="2800" b="1" dirty="0" err="1">
                <a:latin typeface="Montserrat" pitchFamily="2" charset="77"/>
              </a:rPr>
              <a:t>months</a:t>
            </a:r>
            <a:endParaRPr lang="fr-FR" sz="2000" dirty="0">
              <a:latin typeface="Montserrat" pitchFamily="2" charset="77"/>
            </a:endParaRPr>
          </a:p>
        </p:txBody>
      </p:sp>
      <p:sp>
        <p:nvSpPr>
          <p:cNvPr id="7" name="ZoneTexte 6">
            <a:extLst>
              <a:ext uri="{FF2B5EF4-FFF2-40B4-BE49-F238E27FC236}">
                <a16:creationId xmlns:a16="http://schemas.microsoft.com/office/drawing/2014/main" id="{ACA7A359-2B20-4BA9-99FA-4D57DF5FFF02}"/>
              </a:ext>
            </a:extLst>
          </p:cNvPr>
          <p:cNvSpPr txBox="1"/>
          <p:nvPr/>
        </p:nvSpPr>
        <p:spPr>
          <a:xfrm>
            <a:off x="359999" y="2048943"/>
            <a:ext cx="11673542" cy="4424288"/>
          </a:xfrm>
          <a:prstGeom prst="rect">
            <a:avLst/>
          </a:prstGeom>
          <a:noFill/>
        </p:spPr>
        <p:txBody>
          <a:bodyPr wrap="square">
            <a:spAutoFit/>
          </a:bodyPr>
          <a:lstStyle/>
          <a:p>
            <a:pPr marL="342900" indent="-342900">
              <a:buBlip>
                <a:blip r:embed="rId2"/>
              </a:buBlip>
            </a:pPr>
            <a:r>
              <a:rPr lang="en-US" sz="1800" b="1" dirty="0">
                <a:solidFill>
                  <a:srgbClr val="E61B72"/>
                </a:solidFill>
                <a:latin typeface="Montserrat"/>
              </a:rPr>
              <a:t>T2.1 - Pre-existing data integration (M1-M60) </a:t>
            </a:r>
          </a:p>
          <a:p>
            <a:pPr lvl="1"/>
            <a:r>
              <a:rPr lang="en-US" sz="900" b="1" dirty="0">
                <a:latin typeface="Montserrat"/>
              </a:rPr>
              <a:t>	</a:t>
            </a:r>
          </a:p>
          <a:p>
            <a:pPr lvl="1"/>
            <a:r>
              <a:rPr lang="en-US" b="1" dirty="0">
                <a:latin typeface="Montserrat"/>
              </a:rPr>
              <a:t>	Data inventory and technical specifications </a:t>
            </a:r>
            <a:r>
              <a:rPr lang="en-US" dirty="0">
                <a:latin typeface="Montserrat"/>
              </a:rPr>
              <a:t>for the unified database already made</a:t>
            </a:r>
          </a:p>
          <a:p>
            <a:pPr lvl="1"/>
            <a:r>
              <a:rPr lang="en-US" b="1" dirty="0">
                <a:latin typeface="Montserrat"/>
              </a:rPr>
              <a:t>► 	Development of the REMEDIA database </a:t>
            </a:r>
            <a:r>
              <a:rPr lang="en-US" dirty="0">
                <a:latin typeface="Montserrat"/>
              </a:rPr>
              <a:t>by </a:t>
            </a:r>
            <a:r>
              <a:rPr lang="en-US" dirty="0" err="1">
                <a:latin typeface="Montserrat"/>
              </a:rPr>
              <a:t>Kaduceo</a:t>
            </a:r>
            <a:r>
              <a:rPr lang="en-US" dirty="0">
                <a:latin typeface="Montserrat"/>
              </a:rPr>
              <a:t> as soon as the datasets are available</a:t>
            </a:r>
          </a:p>
          <a:p>
            <a:pPr lvl="1"/>
            <a:endParaRPr lang="en-US" b="1" dirty="0">
              <a:latin typeface="Montserrat"/>
            </a:endParaRPr>
          </a:p>
          <a:p>
            <a:pPr marL="342900" indent="-342900">
              <a:buBlip>
                <a:blip r:embed="rId2"/>
              </a:buBlip>
            </a:pPr>
            <a:r>
              <a:rPr lang="en-US" sz="1800" b="1" dirty="0">
                <a:solidFill>
                  <a:srgbClr val="E61B72"/>
                </a:solidFill>
                <a:latin typeface="Montserrat"/>
              </a:rPr>
              <a:t>T2.2 - Exposome data enrichment (M1-M30) </a:t>
            </a:r>
            <a:r>
              <a:rPr lang="en-US" sz="1600" dirty="0">
                <a:solidFill>
                  <a:srgbClr val="E61B72"/>
                </a:solidFill>
                <a:latin typeface="Montserrat"/>
              </a:rPr>
              <a:t>remains on schedule for the </a:t>
            </a:r>
            <a:r>
              <a:rPr lang="en-US" sz="1600" b="1" dirty="0">
                <a:solidFill>
                  <a:srgbClr val="E61B72"/>
                </a:solidFill>
                <a:latin typeface="Montserrat"/>
              </a:rPr>
              <a:t>external</a:t>
            </a:r>
            <a:r>
              <a:rPr lang="en-US" sz="1600" dirty="0">
                <a:solidFill>
                  <a:srgbClr val="E61B72"/>
                </a:solidFill>
                <a:latin typeface="Montserrat"/>
              </a:rPr>
              <a:t> exposome</a:t>
            </a:r>
            <a:endParaRPr lang="en-US" dirty="0">
              <a:solidFill>
                <a:srgbClr val="E61B72"/>
              </a:solidFill>
              <a:latin typeface="Montserrat"/>
            </a:endParaRPr>
          </a:p>
          <a:p>
            <a:pPr lvl="1"/>
            <a:endParaRPr lang="en-US" sz="1050" b="1" dirty="0">
              <a:latin typeface="Montserrat"/>
            </a:endParaRPr>
          </a:p>
          <a:p>
            <a:pPr lvl="1"/>
            <a:r>
              <a:rPr lang="en-US" b="1" dirty="0">
                <a:latin typeface="Montserrat"/>
              </a:rPr>
              <a:t>► 	Decision on new partner for –omics analyses </a:t>
            </a:r>
            <a:r>
              <a:rPr lang="en-US" dirty="0">
                <a:latin typeface="Montserrat"/>
              </a:rPr>
              <a:t>by Nov 2021 </a:t>
            </a:r>
          </a:p>
          <a:p>
            <a:pPr lvl="1"/>
            <a:r>
              <a:rPr lang="en-US" b="1" dirty="0">
                <a:latin typeface="Montserrat"/>
              </a:rPr>
              <a:t>► </a:t>
            </a:r>
            <a:r>
              <a:rPr lang="en-US" dirty="0">
                <a:latin typeface="Montserrat"/>
              </a:rPr>
              <a:t>	</a:t>
            </a:r>
            <a:r>
              <a:rPr lang="en-US" b="1" dirty="0">
                <a:latin typeface="Montserrat"/>
              </a:rPr>
              <a:t>Application forms to access biological samples </a:t>
            </a:r>
            <a:r>
              <a:rPr lang="en-US" dirty="0">
                <a:latin typeface="Montserrat"/>
              </a:rPr>
              <a:t>to be sent by Dec 2021</a:t>
            </a:r>
          </a:p>
          <a:p>
            <a:pPr lvl="1"/>
            <a:endParaRPr lang="en-US" dirty="0">
              <a:latin typeface="Montserrat"/>
            </a:endParaRPr>
          </a:p>
          <a:p>
            <a:pPr marL="342900" indent="-342900">
              <a:buBlip>
                <a:blip r:embed="rId2"/>
              </a:buBlip>
            </a:pPr>
            <a:r>
              <a:rPr lang="en-US" sz="1800" b="1" dirty="0">
                <a:solidFill>
                  <a:srgbClr val="E61B72"/>
                </a:solidFill>
                <a:latin typeface="Montserrat"/>
              </a:rPr>
              <a:t>T2.3 - Descriptive analyses and phenotypic characterization (M12-M36) </a:t>
            </a:r>
            <a:r>
              <a:rPr lang="en-US" sz="1600" dirty="0">
                <a:solidFill>
                  <a:srgbClr val="E61B72"/>
                </a:solidFill>
                <a:latin typeface="Montserrat"/>
              </a:rPr>
              <a:t>unmodified end month</a:t>
            </a:r>
            <a:endParaRPr lang="en-US" dirty="0">
              <a:solidFill>
                <a:srgbClr val="E61B72"/>
              </a:solidFill>
              <a:latin typeface="Montserrat"/>
            </a:endParaRPr>
          </a:p>
          <a:p>
            <a:pPr lvl="1"/>
            <a:endParaRPr lang="en-US" sz="900" dirty="0">
              <a:latin typeface="Montserrat"/>
            </a:endParaRPr>
          </a:p>
          <a:p>
            <a:pPr lvl="1"/>
            <a:r>
              <a:rPr lang="en-US" dirty="0">
                <a:latin typeface="Montserrat"/>
              </a:rPr>
              <a:t>	Statistical analysis plans and programming codes already drafted </a:t>
            </a:r>
          </a:p>
          <a:p>
            <a:pPr lvl="1"/>
            <a:r>
              <a:rPr lang="en-US" b="1" dirty="0">
                <a:latin typeface="Montserrat"/>
              </a:rPr>
              <a:t>► 	Data scientist position currently being advertised </a:t>
            </a:r>
            <a:r>
              <a:rPr lang="en-US" dirty="0">
                <a:latin typeface="Montserrat"/>
              </a:rPr>
              <a:t>to further support T2.3 analyses;</a:t>
            </a:r>
          </a:p>
          <a:p>
            <a:pPr marL="342900" indent="-342900">
              <a:buBlip>
                <a:blip r:embed="rId2"/>
              </a:buBlip>
            </a:pPr>
            <a:endParaRPr lang="en-US" b="1" dirty="0">
              <a:solidFill>
                <a:srgbClr val="E61B72"/>
              </a:solidFill>
              <a:latin typeface="Montserrat"/>
            </a:endParaRPr>
          </a:p>
          <a:p>
            <a:pPr marL="342900" indent="-342900">
              <a:buBlip>
                <a:blip r:embed="rId2"/>
              </a:buBlip>
            </a:pPr>
            <a:r>
              <a:rPr lang="en-US" b="1" dirty="0">
                <a:solidFill>
                  <a:srgbClr val="E61B72"/>
                </a:solidFill>
                <a:latin typeface="Montserrat"/>
              </a:rPr>
              <a:t>T2.4 - Exposome-phenotype associations (M30-48)  </a:t>
            </a:r>
            <a:r>
              <a:rPr lang="en-US" sz="1600" dirty="0">
                <a:solidFill>
                  <a:srgbClr val="E61B72"/>
                </a:solidFill>
                <a:latin typeface="Montserrat"/>
              </a:rPr>
              <a:t>remains on schedule</a:t>
            </a:r>
            <a:endParaRPr lang="en-US" dirty="0">
              <a:solidFill>
                <a:srgbClr val="E61B72"/>
              </a:solidFill>
              <a:latin typeface="Montserrat"/>
            </a:endParaRPr>
          </a:p>
          <a:p>
            <a:endParaRPr lang="en-US" dirty="0">
              <a:latin typeface="Montserrat"/>
            </a:endParaRPr>
          </a:p>
        </p:txBody>
      </p:sp>
      <p:sp>
        <p:nvSpPr>
          <p:cNvPr id="9" name="ZoneTexte 8">
            <a:extLst>
              <a:ext uri="{FF2B5EF4-FFF2-40B4-BE49-F238E27FC236}">
                <a16:creationId xmlns:a16="http://schemas.microsoft.com/office/drawing/2014/main" id="{4F7262FE-0E20-4131-AEDC-F64C731B8F96}"/>
              </a:ext>
            </a:extLst>
          </p:cNvPr>
          <p:cNvSpPr txBox="1"/>
          <p:nvPr/>
        </p:nvSpPr>
        <p:spPr>
          <a:xfrm>
            <a:off x="359999" y="1591024"/>
            <a:ext cx="6096000" cy="369332"/>
          </a:xfrm>
          <a:prstGeom prst="rect">
            <a:avLst/>
          </a:prstGeom>
          <a:noFill/>
        </p:spPr>
        <p:txBody>
          <a:bodyPr wrap="square">
            <a:spAutoFit/>
          </a:bodyPr>
          <a:lstStyle/>
          <a:p>
            <a:r>
              <a:rPr lang="en-US" sz="1800" i="1" dirty="0">
                <a:latin typeface="Montserrat"/>
              </a:rPr>
              <a:t>Within WP2</a:t>
            </a:r>
          </a:p>
        </p:txBody>
      </p:sp>
      <p:pic>
        <p:nvPicPr>
          <p:cNvPr id="10" name="Graphique 9" descr="Badge Tick1 avec un remplissage uni">
            <a:extLst>
              <a:ext uri="{FF2B5EF4-FFF2-40B4-BE49-F238E27FC236}">
                <a16:creationId xmlns:a16="http://schemas.microsoft.com/office/drawing/2014/main" id="{8E964186-406C-4D00-82FA-CDA6F35B1B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419" y="2498940"/>
            <a:ext cx="278844" cy="278844"/>
          </a:xfrm>
          <a:prstGeom prst="rect">
            <a:avLst/>
          </a:prstGeom>
        </p:spPr>
      </p:pic>
      <p:pic>
        <p:nvPicPr>
          <p:cNvPr id="11" name="Graphique 10" descr="Badge Tick1 avec un remplissage uni">
            <a:extLst>
              <a:ext uri="{FF2B5EF4-FFF2-40B4-BE49-F238E27FC236}">
                <a16:creationId xmlns:a16="http://schemas.microsoft.com/office/drawing/2014/main" id="{7B1F395D-A479-4409-AB59-9CC31079E5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421" y="4988132"/>
            <a:ext cx="278844" cy="278844"/>
          </a:xfrm>
          <a:prstGeom prst="rect">
            <a:avLst/>
          </a:prstGeom>
        </p:spPr>
      </p:pic>
      <p:pic>
        <p:nvPicPr>
          <p:cNvPr id="13" name="Graphique 12" descr="Homme avec un remplissage uni">
            <a:extLst>
              <a:ext uri="{FF2B5EF4-FFF2-40B4-BE49-F238E27FC236}">
                <a16:creationId xmlns:a16="http://schemas.microsoft.com/office/drawing/2014/main" id="{BC590E67-7FAE-493F-96D2-C95EC8E88D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8052" y="5133275"/>
            <a:ext cx="602343" cy="602343"/>
          </a:xfrm>
          <a:prstGeom prst="rect">
            <a:avLst/>
          </a:prstGeom>
        </p:spPr>
      </p:pic>
    </p:spTree>
    <p:extLst>
      <p:ext uri="{BB962C8B-B14F-4D97-AF65-F5344CB8AC3E}">
        <p14:creationId xmlns:p14="http://schemas.microsoft.com/office/powerpoint/2010/main" val="1975863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171B7C-2B15-0445-99D8-3CC56C8EC78E}"/>
              </a:ext>
            </a:extLst>
          </p:cNvPr>
          <p:cNvSpPr>
            <a:spLocks noGrp="1"/>
          </p:cNvSpPr>
          <p:nvPr>
            <p:ph type="sldNum" sz="quarter" idx="12"/>
          </p:nvPr>
        </p:nvSpPr>
        <p:spPr/>
        <p:txBody>
          <a:bodyPr/>
          <a:lstStyle/>
          <a:p>
            <a:fld id="{C726DED8-A52F-734C-904E-54829A63AD48}" type="slidenum">
              <a:rPr lang="fr-FR" smtClean="0"/>
              <a:pPr/>
              <a:t>11</a:t>
            </a:fld>
            <a:endParaRPr lang="fr-FR" dirty="0"/>
          </a:p>
        </p:txBody>
      </p:sp>
      <p:sp>
        <p:nvSpPr>
          <p:cNvPr id="3" name="Titre 2">
            <a:extLst>
              <a:ext uri="{FF2B5EF4-FFF2-40B4-BE49-F238E27FC236}">
                <a16:creationId xmlns:a16="http://schemas.microsoft.com/office/drawing/2014/main" id="{2B5B4258-2D89-714F-BE67-F00DAB600FD3}"/>
              </a:ext>
            </a:extLst>
          </p:cNvPr>
          <p:cNvSpPr>
            <a:spLocks noGrp="1"/>
          </p:cNvSpPr>
          <p:nvPr>
            <p:ph type="title"/>
          </p:nvPr>
        </p:nvSpPr>
        <p:spPr/>
        <p:txBody>
          <a:bodyPr/>
          <a:lstStyle/>
          <a:p>
            <a:r>
              <a:rPr lang="fr-FR" dirty="0"/>
              <a:t>WP2 - Management</a:t>
            </a:r>
            <a:br>
              <a:rPr lang="fr-FR" dirty="0"/>
            </a:br>
            <a:endParaRPr lang="fr-FR" dirty="0"/>
          </a:p>
        </p:txBody>
      </p:sp>
      <p:cxnSp>
        <p:nvCxnSpPr>
          <p:cNvPr id="4" name="Connecteur droit 3">
            <a:extLst>
              <a:ext uri="{FF2B5EF4-FFF2-40B4-BE49-F238E27FC236}">
                <a16:creationId xmlns:a16="http://schemas.microsoft.com/office/drawing/2014/main" id="{833A2C65-3AF6-9B45-A623-854D0939D37C}"/>
              </a:ext>
            </a:extLst>
          </p:cNvPr>
          <p:cNvCxnSpPr>
            <a:cxnSpLocks/>
          </p:cNvCxnSpPr>
          <p:nvPr/>
        </p:nvCxnSpPr>
        <p:spPr>
          <a:xfrm>
            <a:off x="359999" y="900634"/>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359999" y="949860"/>
            <a:ext cx="9889469" cy="523220"/>
          </a:xfrm>
          <a:prstGeom prst="rect">
            <a:avLst/>
          </a:prstGeom>
          <a:noFill/>
        </p:spPr>
        <p:txBody>
          <a:bodyPr wrap="square" rtlCol="0">
            <a:spAutoFit/>
          </a:bodyPr>
          <a:lstStyle/>
          <a:p>
            <a:pPr algn="l"/>
            <a:r>
              <a:rPr lang="fr-FR" sz="2800" b="1" dirty="0" err="1">
                <a:latin typeface="Montserrat" pitchFamily="2" charset="77"/>
              </a:rPr>
              <a:t>Decisions</a:t>
            </a:r>
            <a:r>
              <a:rPr lang="fr-FR" sz="2800" b="1" dirty="0">
                <a:latin typeface="Montserrat" pitchFamily="2" charset="77"/>
              </a:rPr>
              <a:t>/actions to be </a:t>
            </a:r>
            <a:r>
              <a:rPr lang="fr-FR" sz="2800" b="1" dirty="0" err="1">
                <a:latin typeface="Montserrat" pitchFamily="2" charset="77"/>
              </a:rPr>
              <a:t>taken</a:t>
            </a:r>
            <a:r>
              <a:rPr lang="fr-FR" sz="2800" b="1" dirty="0">
                <a:latin typeface="Montserrat" pitchFamily="2" charset="77"/>
              </a:rPr>
              <a:t> </a:t>
            </a:r>
            <a:r>
              <a:rPr lang="fr-FR" sz="2800" b="1" dirty="0" err="1">
                <a:latin typeface="Montserrat" pitchFamily="2" charset="77"/>
              </a:rPr>
              <a:t>within</a:t>
            </a:r>
            <a:r>
              <a:rPr lang="fr-FR" sz="2800" b="1" dirty="0">
                <a:latin typeface="Montserrat" pitchFamily="2" charset="77"/>
              </a:rPr>
              <a:t> the </a:t>
            </a:r>
            <a:r>
              <a:rPr lang="fr-FR" sz="2800" b="1" dirty="0" err="1">
                <a:latin typeface="Montserrat" pitchFamily="2" charset="77"/>
              </a:rPr>
              <a:t>next</a:t>
            </a:r>
            <a:r>
              <a:rPr lang="fr-FR" sz="2800" b="1" dirty="0">
                <a:latin typeface="Montserrat" pitchFamily="2" charset="77"/>
              </a:rPr>
              <a:t> </a:t>
            </a:r>
            <a:r>
              <a:rPr lang="fr-FR" sz="2800" b="1" dirty="0" err="1">
                <a:latin typeface="Montserrat" pitchFamily="2" charset="77"/>
              </a:rPr>
              <a:t>months</a:t>
            </a:r>
            <a:endParaRPr lang="fr-FR" sz="2000" dirty="0">
              <a:latin typeface="Montserrat" pitchFamily="2" charset="77"/>
            </a:endParaRPr>
          </a:p>
        </p:txBody>
      </p:sp>
      <p:sp>
        <p:nvSpPr>
          <p:cNvPr id="7" name="ZoneTexte 6">
            <a:extLst>
              <a:ext uri="{FF2B5EF4-FFF2-40B4-BE49-F238E27FC236}">
                <a16:creationId xmlns:a16="http://schemas.microsoft.com/office/drawing/2014/main" id="{ACA7A359-2B20-4BA9-99FA-4D57DF5FFF02}"/>
              </a:ext>
            </a:extLst>
          </p:cNvPr>
          <p:cNvSpPr txBox="1"/>
          <p:nvPr/>
        </p:nvSpPr>
        <p:spPr>
          <a:xfrm>
            <a:off x="264670" y="1997839"/>
            <a:ext cx="11673542" cy="3562514"/>
          </a:xfrm>
          <a:prstGeom prst="rect">
            <a:avLst/>
          </a:prstGeom>
          <a:noFill/>
        </p:spPr>
        <p:txBody>
          <a:bodyPr wrap="square">
            <a:spAutoFit/>
          </a:bodyPr>
          <a:lstStyle/>
          <a:p>
            <a:r>
              <a:rPr lang="en-US" b="1" dirty="0">
                <a:latin typeface="Montserrat"/>
              </a:rPr>
              <a:t>WP4</a:t>
            </a:r>
          </a:p>
          <a:p>
            <a:endParaRPr lang="en-US" b="1" dirty="0">
              <a:latin typeface="Montserrat"/>
            </a:endParaRPr>
          </a:p>
          <a:p>
            <a:pPr marL="342900" indent="-342900">
              <a:buBlip>
                <a:blip r:embed="rId2"/>
              </a:buBlip>
            </a:pPr>
            <a:r>
              <a:rPr lang="en-US" sz="1800" b="1" dirty="0">
                <a:solidFill>
                  <a:srgbClr val="E61B72"/>
                </a:solidFill>
                <a:latin typeface="Montserrat"/>
              </a:rPr>
              <a:t>T4.1</a:t>
            </a:r>
            <a:r>
              <a:rPr lang="en-US" sz="1800" dirty="0">
                <a:latin typeface="Montserrat"/>
              </a:rPr>
              <a:t>  </a:t>
            </a:r>
            <a:r>
              <a:rPr lang="en-US" sz="1800" b="1" dirty="0">
                <a:solidFill>
                  <a:srgbClr val="E61B72"/>
                </a:solidFill>
                <a:latin typeface="Montserrat"/>
              </a:rPr>
              <a:t>Generation and characterization of complex representative atmosphere(s) (M01-M36) </a:t>
            </a:r>
          </a:p>
          <a:p>
            <a:pPr marL="363538"/>
            <a:r>
              <a:rPr lang="en-US" sz="1600" dirty="0">
                <a:solidFill>
                  <a:srgbClr val="E61B72"/>
                </a:solidFill>
                <a:latin typeface="Montserrat"/>
              </a:rPr>
              <a:t>Not impacted, testing technical specifications for experiments on atmosphere components</a:t>
            </a:r>
          </a:p>
          <a:p>
            <a:pPr marL="342900" indent="-342900">
              <a:buBlip>
                <a:blip r:embed="rId2"/>
              </a:buBlip>
            </a:pPr>
            <a:endParaRPr lang="en-US" sz="1800" dirty="0">
              <a:latin typeface="Montserrat"/>
            </a:endParaRPr>
          </a:p>
          <a:p>
            <a:pPr marL="342900" indent="-342900">
              <a:buBlip>
                <a:blip r:embed="rId2"/>
              </a:buBlip>
            </a:pPr>
            <a:r>
              <a:rPr lang="en-US" b="1" dirty="0">
                <a:solidFill>
                  <a:srgbClr val="E61B72"/>
                </a:solidFill>
                <a:latin typeface="Montserrat"/>
              </a:rPr>
              <a:t>T4.2  Implementation of more complex simulated external exposome (M24-M42) </a:t>
            </a:r>
          </a:p>
          <a:p>
            <a:pPr marL="342900" indent="-342900">
              <a:buBlip>
                <a:blip r:embed="rId2"/>
              </a:buBlip>
            </a:pPr>
            <a:r>
              <a:rPr lang="en-US" b="1" dirty="0">
                <a:solidFill>
                  <a:srgbClr val="E61B72"/>
                </a:solidFill>
                <a:latin typeface="Montserrat"/>
              </a:rPr>
              <a:t>T4.3  Exposure of preclinical models (naïve, COPD and Cystic Fibrosis) (M24-M60) </a:t>
            </a:r>
          </a:p>
          <a:p>
            <a:pPr marL="363538"/>
            <a:endParaRPr lang="en-US" sz="1050" b="1" dirty="0">
              <a:latin typeface="Montserrat"/>
            </a:endParaRPr>
          </a:p>
          <a:p>
            <a:pPr marL="363538"/>
            <a:r>
              <a:rPr lang="en-US" sz="1600" dirty="0">
                <a:latin typeface="Montserrat"/>
              </a:rPr>
              <a:t>Aim at testing </a:t>
            </a:r>
            <a:r>
              <a:rPr lang="en-US" sz="1600" b="1" dirty="0">
                <a:latin typeface="Montserrat"/>
              </a:rPr>
              <a:t>specific exposure components </a:t>
            </a:r>
            <a:r>
              <a:rPr lang="en-US" sz="1600" dirty="0">
                <a:latin typeface="Montserrat"/>
              </a:rPr>
              <a:t>and/or </a:t>
            </a:r>
            <a:r>
              <a:rPr lang="en-US" sz="1600" b="1" dirty="0">
                <a:latin typeface="Montserrat"/>
              </a:rPr>
              <a:t>combinations</a:t>
            </a:r>
            <a:r>
              <a:rPr lang="en-US" sz="1600" dirty="0">
                <a:latin typeface="Montserrat"/>
              </a:rPr>
              <a:t>, </a:t>
            </a:r>
            <a:r>
              <a:rPr lang="en-US" sz="1600" i="1" dirty="0">
                <a:latin typeface="Montserrat"/>
              </a:rPr>
              <a:t>notably based on the output from WP2</a:t>
            </a:r>
          </a:p>
          <a:p>
            <a:pPr marL="363538"/>
            <a:endParaRPr lang="en-US" sz="1050" i="1" dirty="0">
              <a:latin typeface="Montserrat"/>
            </a:endParaRPr>
          </a:p>
          <a:p>
            <a:pPr marL="363538" lvl="1"/>
            <a:r>
              <a:rPr lang="en-US" b="1" dirty="0">
                <a:latin typeface="Montserrat"/>
              </a:rPr>
              <a:t>►</a:t>
            </a:r>
            <a:r>
              <a:rPr lang="fr-FR" b="1" dirty="0"/>
              <a:t> </a:t>
            </a:r>
            <a:r>
              <a:rPr lang="en-US" b="1" dirty="0">
                <a:latin typeface="Montserrat"/>
              </a:rPr>
              <a:t>Comprehensive literature review </a:t>
            </a:r>
            <a:r>
              <a:rPr lang="en-US" dirty="0">
                <a:latin typeface="Montserrat"/>
              </a:rPr>
              <a:t>to identify key exposure combinations to be initially tested</a:t>
            </a:r>
          </a:p>
          <a:p>
            <a:pPr marL="363538" lvl="1"/>
            <a:r>
              <a:rPr lang="en-US" b="1" dirty="0">
                <a:latin typeface="Montserrat"/>
              </a:rPr>
              <a:t>► Subsequent experiments to be tailored according to upcoming results </a:t>
            </a:r>
            <a:r>
              <a:rPr lang="en-US" dirty="0">
                <a:latin typeface="Montserrat"/>
              </a:rPr>
              <a:t>from T2.3/T2.4 analyses.</a:t>
            </a:r>
          </a:p>
          <a:p>
            <a:pPr marL="363538" lvl="1"/>
            <a:r>
              <a:rPr lang="en-US" sz="1050" dirty="0">
                <a:latin typeface="Montserrat"/>
              </a:rPr>
              <a:t>     </a:t>
            </a:r>
          </a:p>
          <a:p>
            <a:pPr marL="363538" lvl="1"/>
            <a:r>
              <a:rPr lang="en-US" dirty="0">
                <a:latin typeface="Montserrat"/>
              </a:rPr>
              <a:t>    M.P.H epidemiologist hired on September 1, 2021 for these tasks </a:t>
            </a:r>
          </a:p>
        </p:txBody>
      </p:sp>
      <p:sp>
        <p:nvSpPr>
          <p:cNvPr id="8" name="ZoneTexte 7">
            <a:extLst>
              <a:ext uri="{FF2B5EF4-FFF2-40B4-BE49-F238E27FC236}">
                <a16:creationId xmlns:a16="http://schemas.microsoft.com/office/drawing/2014/main" id="{A19E0520-8FD6-48AF-B016-340003F76923}"/>
              </a:ext>
            </a:extLst>
          </p:cNvPr>
          <p:cNvSpPr txBox="1"/>
          <p:nvPr/>
        </p:nvSpPr>
        <p:spPr>
          <a:xfrm>
            <a:off x="345485" y="1502108"/>
            <a:ext cx="6096000" cy="369332"/>
          </a:xfrm>
          <a:prstGeom prst="rect">
            <a:avLst/>
          </a:prstGeom>
          <a:noFill/>
        </p:spPr>
        <p:txBody>
          <a:bodyPr wrap="square">
            <a:spAutoFit/>
          </a:bodyPr>
          <a:lstStyle/>
          <a:p>
            <a:r>
              <a:rPr lang="en-US" i="1" dirty="0">
                <a:latin typeface="Montserrat"/>
              </a:rPr>
              <a:t>Outside WP2</a:t>
            </a:r>
          </a:p>
        </p:txBody>
      </p:sp>
      <p:pic>
        <p:nvPicPr>
          <p:cNvPr id="11" name="Graphique 10" descr="Badge Tick1 avec un remplissage uni">
            <a:extLst>
              <a:ext uri="{FF2B5EF4-FFF2-40B4-BE49-F238E27FC236}">
                <a16:creationId xmlns:a16="http://schemas.microsoft.com/office/drawing/2014/main" id="{6D7C197E-2F1F-45B4-854F-F50C5ED15C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636" y="5187439"/>
            <a:ext cx="278844" cy="278844"/>
          </a:xfrm>
          <a:prstGeom prst="rect">
            <a:avLst/>
          </a:prstGeom>
        </p:spPr>
      </p:pic>
      <p:pic>
        <p:nvPicPr>
          <p:cNvPr id="13" name="Graphique 12" descr="Homme avec un remplissage uni">
            <a:extLst>
              <a:ext uri="{FF2B5EF4-FFF2-40B4-BE49-F238E27FC236}">
                <a16:creationId xmlns:a16="http://schemas.microsoft.com/office/drawing/2014/main" id="{53CB4D1D-3DE7-4AB6-B266-5BFAB4D4A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61252" y="5136905"/>
            <a:ext cx="602343" cy="602343"/>
          </a:xfrm>
          <a:prstGeom prst="rect">
            <a:avLst/>
          </a:prstGeom>
        </p:spPr>
      </p:pic>
      <p:pic>
        <p:nvPicPr>
          <p:cNvPr id="14" name="Image 13">
            <a:extLst>
              <a:ext uri="{FF2B5EF4-FFF2-40B4-BE49-F238E27FC236}">
                <a16:creationId xmlns:a16="http://schemas.microsoft.com/office/drawing/2014/main" id="{4900EF0B-A6A9-4282-9612-43BA177A2AD9}"/>
              </a:ext>
            </a:extLst>
          </p:cNvPr>
          <p:cNvPicPr>
            <a:picLocks noChangeAspect="1"/>
          </p:cNvPicPr>
          <p:nvPr/>
        </p:nvPicPr>
        <p:blipFill>
          <a:blip r:embed="rId7"/>
          <a:stretch>
            <a:fillRect/>
          </a:stretch>
        </p:blipFill>
        <p:spPr>
          <a:xfrm>
            <a:off x="8963595" y="5088972"/>
            <a:ext cx="602344" cy="701141"/>
          </a:xfrm>
          <a:prstGeom prst="rect">
            <a:avLst/>
          </a:prstGeom>
        </p:spPr>
      </p:pic>
    </p:spTree>
    <p:extLst>
      <p:ext uri="{BB962C8B-B14F-4D97-AF65-F5344CB8AC3E}">
        <p14:creationId xmlns:p14="http://schemas.microsoft.com/office/powerpoint/2010/main" val="4229770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171B7C-2B15-0445-99D8-3CC56C8EC78E}"/>
              </a:ext>
            </a:extLst>
          </p:cNvPr>
          <p:cNvSpPr>
            <a:spLocks noGrp="1"/>
          </p:cNvSpPr>
          <p:nvPr>
            <p:ph type="sldNum" sz="quarter" idx="12"/>
          </p:nvPr>
        </p:nvSpPr>
        <p:spPr/>
        <p:txBody>
          <a:bodyPr/>
          <a:lstStyle/>
          <a:p>
            <a:fld id="{C726DED8-A52F-734C-904E-54829A63AD48}" type="slidenum">
              <a:rPr lang="fr-FR" smtClean="0"/>
              <a:pPr/>
              <a:t>12</a:t>
            </a:fld>
            <a:endParaRPr lang="fr-FR" dirty="0"/>
          </a:p>
        </p:txBody>
      </p:sp>
      <p:sp>
        <p:nvSpPr>
          <p:cNvPr id="3" name="Titre 2">
            <a:extLst>
              <a:ext uri="{FF2B5EF4-FFF2-40B4-BE49-F238E27FC236}">
                <a16:creationId xmlns:a16="http://schemas.microsoft.com/office/drawing/2014/main" id="{2B5B4258-2D89-714F-BE67-F00DAB600FD3}"/>
              </a:ext>
            </a:extLst>
          </p:cNvPr>
          <p:cNvSpPr>
            <a:spLocks noGrp="1"/>
          </p:cNvSpPr>
          <p:nvPr>
            <p:ph type="title"/>
          </p:nvPr>
        </p:nvSpPr>
        <p:spPr/>
        <p:txBody>
          <a:bodyPr/>
          <a:lstStyle/>
          <a:p>
            <a:r>
              <a:rPr lang="fr-FR" dirty="0"/>
              <a:t>WP2 - Scientific Management</a:t>
            </a:r>
            <a:br>
              <a:rPr lang="fr-FR" dirty="0"/>
            </a:br>
            <a:endParaRPr lang="fr-FR" dirty="0"/>
          </a:p>
        </p:txBody>
      </p:sp>
      <p:cxnSp>
        <p:nvCxnSpPr>
          <p:cNvPr id="4" name="Connecteur droit 3">
            <a:extLst>
              <a:ext uri="{FF2B5EF4-FFF2-40B4-BE49-F238E27FC236}">
                <a16:creationId xmlns:a16="http://schemas.microsoft.com/office/drawing/2014/main" id="{833A2C65-3AF6-9B45-A623-854D0939D37C}"/>
              </a:ext>
            </a:extLst>
          </p:cNvPr>
          <p:cNvCxnSpPr>
            <a:cxnSpLocks/>
          </p:cNvCxnSpPr>
          <p:nvPr/>
        </p:nvCxnSpPr>
        <p:spPr>
          <a:xfrm>
            <a:off x="359999" y="886121"/>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195614" y="1139372"/>
            <a:ext cx="11333468" cy="7940635"/>
          </a:xfrm>
          <a:prstGeom prst="rect">
            <a:avLst/>
          </a:prstGeom>
          <a:noFill/>
        </p:spPr>
        <p:txBody>
          <a:bodyPr wrap="square" rtlCol="0">
            <a:spAutoFit/>
          </a:bodyPr>
          <a:lstStyle/>
          <a:p>
            <a:pPr algn="l"/>
            <a:r>
              <a:rPr lang="fr-FR" sz="2800" b="1" dirty="0">
                <a:latin typeface="Montserrat" pitchFamily="2" charset="77"/>
              </a:rPr>
              <a:t>Meetings </a:t>
            </a:r>
            <a:r>
              <a:rPr lang="fr-FR" sz="2800" b="1" dirty="0" err="1">
                <a:latin typeface="Montserrat" pitchFamily="2" charset="77"/>
              </a:rPr>
              <a:t>organised</a:t>
            </a:r>
            <a:r>
              <a:rPr lang="fr-FR" sz="2800" b="1" dirty="0">
                <a:latin typeface="Montserrat" pitchFamily="2" charset="77"/>
              </a:rPr>
              <a:t>:</a:t>
            </a:r>
          </a:p>
          <a:p>
            <a:pPr marL="342900" indent="-342900">
              <a:buBlip>
                <a:blip r:embed="rId2"/>
              </a:buBlip>
            </a:pPr>
            <a:r>
              <a:rPr lang="fr-FR" sz="2400" dirty="0">
                <a:latin typeface="Montserrat"/>
              </a:rPr>
              <a:t>Over </a:t>
            </a:r>
            <a:r>
              <a:rPr lang="fr-FR" sz="2400" b="1" dirty="0">
                <a:solidFill>
                  <a:srgbClr val="E61B72"/>
                </a:solidFill>
                <a:latin typeface="Montserrat"/>
              </a:rPr>
              <a:t>30 meetings </a:t>
            </a:r>
            <a:r>
              <a:rPr lang="fr-FR" sz="2400" dirty="0" err="1">
                <a:latin typeface="Montserrat"/>
              </a:rPr>
              <a:t>organized</a:t>
            </a:r>
            <a:r>
              <a:rPr lang="fr-FR" sz="2400" dirty="0">
                <a:latin typeface="Montserrat"/>
              </a:rPr>
              <a:t> over </a:t>
            </a:r>
            <a:r>
              <a:rPr lang="fr-FR" sz="2400" dirty="0" err="1">
                <a:latin typeface="Montserrat"/>
              </a:rPr>
              <a:t>Period</a:t>
            </a:r>
            <a:r>
              <a:rPr lang="fr-FR" sz="2400" dirty="0">
                <a:latin typeface="Montserrat"/>
              </a:rPr>
              <a:t> 1</a:t>
            </a:r>
          </a:p>
          <a:p>
            <a:pPr marL="800100" lvl="1" indent="-342900">
              <a:buBlip>
                <a:blip r:embed="rId2"/>
              </a:buBlip>
            </a:pPr>
            <a:r>
              <a:rPr lang="fr-FR" sz="2000" dirty="0" err="1">
                <a:latin typeface="Montserrat"/>
              </a:rPr>
              <a:t>Between</a:t>
            </a:r>
            <a:r>
              <a:rPr lang="fr-FR" sz="2000" dirty="0">
                <a:latin typeface="Montserrat"/>
              </a:rPr>
              <a:t> WP2 </a:t>
            </a:r>
            <a:r>
              <a:rPr lang="fr-FR" sz="2000" dirty="0" err="1">
                <a:latin typeface="Montserrat"/>
              </a:rPr>
              <a:t>partners</a:t>
            </a:r>
            <a:r>
              <a:rPr lang="fr-FR" sz="2000" dirty="0">
                <a:latin typeface="Montserrat"/>
              </a:rPr>
              <a:t> on a </a:t>
            </a:r>
            <a:r>
              <a:rPr lang="fr-FR" sz="2000" dirty="0" err="1">
                <a:latin typeface="Montserrat"/>
              </a:rPr>
              <a:t>bimonthly</a:t>
            </a:r>
            <a:r>
              <a:rPr lang="fr-FR" sz="2000" dirty="0">
                <a:latin typeface="Montserrat"/>
              </a:rPr>
              <a:t> basis</a:t>
            </a:r>
          </a:p>
          <a:p>
            <a:pPr marL="800100" lvl="1" indent="-342900">
              <a:buBlip>
                <a:blip r:embed="rId2"/>
              </a:buBlip>
            </a:pPr>
            <a:r>
              <a:rPr lang="fr-FR" sz="2000" dirty="0" err="1">
                <a:latin typeface="Montserrat"/>
              </a:rPr>
              <a:t>Dedicated</a:t>
            </a:r>
            <a:r>
              <a:rPr lang="fr-FR" sz="2000" dirty="0">
                <a:latin typeface="Montserrat"/>
              </a:rPr>
              <a:t> meetings </a:t>
            </a:r>
            <a:r>
              <a:rPr lang="fr-FR" sz="2000" dirty="0" err="1">
                <a:latin typeface="Montserrat"/>
              </a:rPr>
              <a:t>with</a:t>
            </a:r>
            <a:r>
              <a:rPr lang="fr-FR" sz="2000" dirty="0">
                <a:latin typeface="Montserrat"/>
              </a:rPr>
              <a:t> </a:t>
            </a:r>
            <a:r>
              <a:rPr lang="fr-FR" sz="2000" dirty="0" err="1">
                <a:latin typeface="Montserrat"/>
              </a:rPr>
              <a:t>VaincreLaMuco</a:t>
            </a:r>
            <a:r>
              <a:rPr lang="fr-FR" sz="2000" dirty="0">
                <a:latin typeface="Montserrat"/>
              </a:rPr>
              <a:t> </a:t>
            </a:r>
            <a:r>
              <a:rPr lang="fr-FR" sz="2000" dirty="0" err="1">
                <a:latin typeface="Montserrat"/>
              </a:rPr>
              <a:t>Registry</a:t>
            </a:r>
            <a:r>
              <a:rPr lang="fr-FR" sz="2000" dirty="0">
                <a:latin typeface="Montserrat"/>
              </a:rPr>
              <a:t>, WP4 REMEDIA</a:t>
            </a:r>
          </a:p>
          <a:p>
            <a:pPr algn="l"/>
            <a:endParaRPr lang="fr-FR" sz="2800" dirty="0">
              <a:latin typeface="Montserrat" pitchFamily="2" charset="77"/>
            </a:endParaRPr>
          </a:p>
          <a:p>
            <a:pPr algn="l"/>
            <a:r>
              <a:rPr lang="fr-FR" sz="2800" b="1" dirty="0">
                <a:latin typeface="Montserrat" pitchFamily="2" charset="77"/>
              </a:rPr>
              <a:t>Meetings to come:</a:t>
            </a:r>
          </a:p>
          <a:p>
            <a:pPr marL="342900" indent="-342900">
              <a:buBlip>
                <a:blip r:embed="rId2"/>
              </a:buBlip>
            </a:pPr>
            <a:r>
              <a:rPr lang="fr-FR" sz="2000" b="1" dirty="0" err="1">
                <a:solidFill>
                  <a:srgbClr val="E61B72"/>
                </a:solidFill>
                <a:latin typeface="Montserrat" pitchFamily="2" charset="77"/>
              </a:rPr>
              <a:t>Bimonthly</a:t>
            </a:r>
            <a:r>
              <a:rPr lang="fr-FR" sz="2000" b="1" dirty="0">
                <a:solidFill>
                  <a:srgbClr val="E61B72"/>
                </a:solidFill>
                <a:latin typeface="Montserrat" pitchFamily="2" charset="77"/>
              </a:rPr>
              <a:t> </a:t>
            </a:r>
            <a:r>
              <a:rPr lang="fr-FR" sz="2000" b="1" dirty="0" err="1">
                <a:solidFill>
                  <a:srgbClr val="E61B72"/>
                </a:solidFill>
                <a:latin typeface="Montserrat" pitchFamily="2" charset="77"/>
              </a:rPr>
              <a:t>planned</a:t>
            </a:r>
            <a:r>
              <a:rPr lang="fr-FR" sz="2000" b="1" dirty="0">
                <a:solidFill>
                  <a:srgbClr val="E61B72"/>
                </a:solidFill>
                <a:latin typeface="Montserrat" pitchFamily="2" charset="77"/>
              </a:rPr>
              <a:t> WP2 meetings </a:t>
            </a:r>
            <a:r>
              <a:rPr lang="fr-FR" sz="2000" b="1" dirty="0">
                <a:latin typeface="Montserrat" pitchFamily="2" charset="77"/>
              </a:rPr>
              <a:t>for </a:t>
            </a:r>
            <a:r>
              <a:rPr lang="fr-FR" sz="2000" b="1" dirty="0" err="1">
                <a:latin typeface="Montserrat" pitchFamily="2" charset="77"/>
              </a:rPr>
              <a:t>partners</a:t>
            </a:r>
            <a:r>
              <a:rPr lang="fr-FR" sz="2000" b="1" dirty="0">
                <a:latin typeface="Montserrat" pitchFamily="2" charset="77"/>
              </a:rPr>
              <a:t> up to end June 2022</a:t>
            </a:r>
          </a:p>
          <a:p>
            <a:pPr marL="342900" indent="-342900">
              <a:buBlip>
                <a:blip r:embed="rId2"/>
              </a:buBlip>
            </a:pPr>
            <a:r>
              <a:rPr lang="fr-FR" sz="2000" b="1" dirty="0" err="1">
                <a:latin typeface="Montserrat" pitchFamily="2" charset="77"/>
              </a:rPr>
              <a:t>Dedicated</a:t>
            </a:r>
            <a:r>
              <a:rPr lang="fr-FR" sz="2000" b="1" dirty="0">
                <a:latin typeface="Montserrat" pitchFamily="2" charset="77"/>
              </a:rPr>
              <a:t> meeting </a:t>
            </a:r>
            <a:r>
              <a:rPr lang="fr-FR" sz="2000" b="1" dirty="0" err="1">
                <a:latin typeface="Montserrat" pitchFamily="2" charset="77"/>
              </a:rPr>
              <a:t>with</a:t>
            </a:r>
            <a:r>
              <a:rPr lang="fr-FR" sz="2000" b="1" dirty="0">
                <a:latin typeface="Montserrat" pitchFamily="2" charset="77"/>
              </a:rPr>
              <a:t> </a:t>
            </a:r>
            <a:r>
              <a:rPr lang="fr-FR" sz="2000" b="1" dirty="0" err="1">
                <a:latin typeface="Montserrat" pitchFamily="2" charset="77"/>
              </a:rPr>
              <a:t>Pelagie</a:t>
            </a:r>
            <a:r>
              <a:rPr lang="fr-FR" sz="2000" b="1" dirty="0">
                <a:latin typeface="Montserrat" pitchFamily="2" charset="77"/>
              </a:rPr>
              <a:t> / LISA</a:t>
            </a:r>
            <a:endParaRPr lang="fr-FR" sz="2000" dirty="0">
              <a:latin typeface="Montserrat"/>
            </a:endParaRPr>
          </a:p>
          <a:p>
            <a:pPr algn="l"/>
            <a:endParaRPr lang="fr-FR" sz="2800" dirty="0">
              <a:latin typeface="Montserrat" pitchFamily="2" charset="77"/>
            </a:endParaRPr>
          </a:p>
          <a:p>
            <a:pPr algn="l"/>
            <a:endParaRPr lang="fr-FR" sz="2800" dirty="0">
              <a:latin typeface="Montserrat" pitchFamily="2" charset="77"/>
            </a:endParaRPr>
          </a:p>
          <a:p>
            <a:r>
              <a:rPr lang="fr-FR" sz="2800" b="1" dirty="0" err="1">
                <a:latin typeface="Montserrat" pitchFamily="2" charset="77"/>
              </a:rPr>
              <a:t>Ongoing</a:t>
            </a:r>
            <a:r>
              <a:rPr lang="fr-FR" sz="2800" b="1" dirty="0">
                <a:latin typeface="Montserrat" pitchFamily="2" charset="77"/>
              </a:rPr>
              <a:t> collaborations /connections to </a:t>
            </a:r>
            <a:r>
              <a:rPr lang="fr-FR" sz="2800" b="1" dirty="0" err="1">
                <a:latin typeface="Montserrat" pitchFamily="2" charset="77"/>
              </a:rPr>
              <a:t>other</a:t>
            </a:r>
            <a:r>
              <a:rPr lang="fr-FR" sz="2800" b="1" dirty="0">
                <a:latin typeface="Montserrat" pitchFamily="2" charset="77"/>
              </a:rPr>
              <a:t> </a:t>
            </a:r>
            <a:r>
              <a:rPr lang="fr-FR" sz="2800" b="1" dirty="0" err="1">
                <a:latin typeface="Montserrat" pitchFamily="2" charset="77"/>
              </a:rPr>
              <a:t>WPs</a:t>
            </a:r>
            <a:r>
              <a:rPr lang="fr-FR" sz="2800" b="1" dirty="0">
                <a:latin typeface="Montserrat" pitchFamily="2" charset="77"/>
              </a:rPr>
              <a:t>:</a:t>
            </a:r>
          </a:p>
          <a:p>
            <a:pPr marL="342900" indent="-342900">
              <a:buBlip>
                <a:blip r:embed="rId2"/>
              </a:buBlip>
            </a:pPr>
            <a:r>
              <a:rPr lang="fr-FR" sz="2400" dirty="0">
                <a:latin typeface="Montserrat"/>
              </a:rPr>
              <a:t>WP4 </a:t>
            </a:r>
            <a:r>
              <a:rPr lang="fr-FR" dirty="0" err="1">
                <a:latin typeface="Montserrat"/>
              </a:rPr>
              <a:t>through</a:t>
            </a:r>
            <a:r>
              <a:rPr lang="fr-FR" dirty="0">
                <a:latin typeface="Montserrat"/>
              </a:rPr>
              <a:t> the </a:t>
            </a:r>
            <a:r>
              <a:rPr lang="fr-FR" dirty="0" err="1">
                <a:latin typeface="Montserrat"/>
              </a:rPr>
              <a:t>hiring</a:t>
            </a:r>
            <a:r>
              <a:rPr lang="fr-FR" dirty="0">
                <a:latin typeface="Montserrat"/>
              </a:rPr>
              <a:t> of Pascal Baptiste  </a:t>
            </a:r>
            <a:endParaRPr lang="fr-FR" sz="2400" dirty="0">
              <a:latin typeface="Montserrat"/>
            </a:endParaRPr>
          </a:p>
          <a:p>
            <a:pPr algn="l"/>
            <a:endParaRPr lang="fr-FR" sz="2800" dirty="0">
              <a:latin typeface="Montserrat" pitchFamily="2" charset="77"/>
            </a:endParaRPr>
          </a:p>
          <a:p>
            <a:endParaRPr lang="fr-FR" sz="2800" dirty="0">
              <a:latin typeface="Montserrat" pitchFamily="2" charset="77"/>
            </a:endParaRPr>
          </a:p>
          <a:p>
            <a:endParaRPr lang="fr-FR" sz="2800" dirty="0">
              <a:latin typeface="Montserrat" pitchFamily="2" charset="77"/>
            </a:endParaRPr>
          </a:p>
          <a:p>
            <a:endParaRPr lang="fr-FR" sz="2800" dirty="0">
              <a:latin typeface="Montserrat" pitchFamily="2" charset="77"/>
            </a:endParaRPr>
          </a:p>
          <a:p>
            <a:endParaRPr lang="fr-FR" sz="2800" dirty="0">
              <a:latin typeface="Montserrat" pitchFamily="2" charset="77"/>
            </a:endParaRPr>
          </a:p>
          <a:p>
            <a:endParaRPr lang="fr-FR" sz="2800" dirty="0">
              <a:latin typeface="Montserrat" pitchFamily="2" charset="77"/>
            </a:endParaRPr>
          </a:p>
          <a:p>
            <a:pPr marL="285750" indent="-285750">
              <a:buFont typeface="Arial" panose="020B0604020202020204" pitchFamily="34" charset="0"/>
              <a:buChar char="•"/>
            </a:pPr>
            <a:endParaRPr lang="fr-FR" dirty="0"/>
          </a:p>
          <a:p>
            <a:pPr algn="l"/>
            <a:endParaRPr lang="fr-FR" sz="2000" dirty="0">
              <a:latin typeface="Montserrat" pitchFamily="2" charset="77"/>
            </a:endParaRPr>
          </a:p>
        </p:txBody>
      </p:sp>
    </p:spTree>
    <p:extLst>
      <p:ext uri="{BB962C8B-B14F-4D97-AF65-F5344CB8AC3E}">
        <p14:creationId xmlns:p14="http://schemas.microsoft.com/office/powerpoint/2010/main" val="3317233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171B7C-2B15-0445-99D8-3CC56C8EC78E}"/>
              </a:ext>
            </a:extLst>
          </p:cNvPr>
          <p:cNvSpPr>
            <a:spLocks noGrp="1"/>
          </p:cNvSpPr>
          <p:nvPr>
            <p:ph type="sldNum" sz="quarter" idx="12"/>
          </p:nvPr>
        </p:nvSpPr>
        <p:spPr/>
        <p:txBody>
          <a:bodyPr/>
          <a:lstStyle/>
          <a:p>
            <a:fld id="{C726DED8-A52F-734C-904E-54829A63AD48}" type="slidenum">
              <a:rPr lang="fr-FR" smtClean="0"/>
              <a:pPr/>
              <a:t>13</a:t>
            </a:fld>
            <a:endParaRPr lang="fr-FR" dirty="0"/>
          </a:p>
        </p:txBody>
      </p:sp>
      <p:sp>
        <p:nvSpPr>
          <p:cNvPr id="3" name="Titre 2">
            <a:extLst>
              <a:ext uri="{FF2B5EF4-FFF2-40B4-BE49-F238E27FC236}">
                <a16:creationId xmlns:a16="http://schemas.microsoft.com/office/drawing/2014/main" id="{2B5B4258-2D89-714F-BE67-F00DAB600FD3}"/>
              </a:ext>
            </a:extLst>
          </p:cNvPr>
          <p:cNvSpPr>
            <a:spLocks noGrp="1"/>
          </p:cNvSpPr>
          <p:nvPr>
            <p:ph type="title"/>
          </p:nvPr>
        </p:nvSpPr>
        <p:spPr/>
        <p:txBody>
          <a:bodyPr/>
          <a:lstStyle/>
          <a:p>
            <a:r>
              <a:rPr lang="fr-FR" dirty="0"/>
              <a:t>WP2 Outlook: </a:t>
            </a:r>
            <a:r>
              <a:rPr lang="fr-FR" dirty="0" err="1"/>
              <a:t>Workplan</a:t>
            </a:r>
            <a:r>
              <a:rPr lang="fr-FR" dirty="0"/>
              <a:t> </a:t>
            </a:r>
            <a:r>
              <a:rPr lang="fr-FR" dirty="0" err="1"/>
              <a:t>period</a:t>
            </a:r>
            <a:r>
              <a:rPr lang="fr-FR" dirty="0"/>
              <a:t> 2</a:t>
            </a:r>
            <a:br>
              <a:rPr lang="fr-FR" dirty="0"/>
            </a:br>
            <a:endParaRPr lang="fr-FR" dirty="0"/>
          </a:p>
        </p:txBody>
      </p:sp>
      <p:cxnSp>
        <p:nvCxnSpPr>
          <p:cNvPr id="4" name="Connecteur droit 3">
            <a:extLst>
              <a:ext uri="{FF2B5EF4-FFF2-40B4-BE49-F238E27FC236}">
                <a16:creationId xmlns:a16="http://schemas.microsoft.com/office/drawing/2014/main" id="{833A2C65-3AF6-9B45-A623-854D0939D37C}"/>
              </a:ext>
            </a:extLst>
          </p:cNvPr>
          <p:cNvCxnSpPr>
            <a:cxnSpLocks/>
          </p:cNvCxnSpPr>
          <p:nvPr/>
        </p:nvCxnSpPr>
        <p:spPr>
          <a:xfrm>
            <a:off x="359999" y="900635"/>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359999" y="1395970"/>
            <a:ext cx="10831775" cy="2400657"/>
          </a:xfrm>
          <a:prstGeom prst="rect">
            <a:avLst/>
          </a:prstGeom>
          <a:noFill/>
        </p:spPr>
        <p:txBody>
          <a:bodyPr wrap="square" rtlCol="0">
            <a:spAutoFit/>
          </a:bodyPr>
          <a:lstStyle/>
          <a:p>
            <a:endParaRPr lang="fr-FR" sz="2800" dirty="0">
              <a:latin typeface="Montserrat" pitchFamily="2" charset="77"/>
            </a:endParaRPr>
          </a:p>
          <a:p>
            <a:endParaRPr lang="fr-FR" sz="2800" dirty="0">
              <a:latin typeface="Montserrat" pitchFamily="2" charset="77"/>
            </a:endParaRPr>
          </a:p>
          <a:p>
            <a:endParaRPr lang="fr-FR" sz="2800" dirty="0">
              <a:latin typeface="Montserrat" pitchFamily="2" charset="77"/>
            </a:endParaRPr>
          </a:p>
          <a:p>
            <a:endParaRPr lang="fr-FR" sz="2800" dirty="0">
              <a:latin typeface="Montserrat" pitchFamily="2" charset="77"/>
            </a:endParaRPr>
          </a:p>
          <a:p>
            <a:pPr marL="285750" indent="-285750">
              <a:buFont typeface="Arial" panose="020B0604020202020204" pitchFamily="34" charset="0"/>
              <a:buChar char="•"/>
            </a:pPr>
            <a:endParaRPr lang="fr-FR" dirty="0"/>
          </a:p>
          <a:p>
            <a:pPr algn="l"/>
            <a:endParaRPr lang="fr-FR" sz="2000" dirty="0">
              <a:latin typeface="Montserrat" pitchFamily="2" charset="77"/>
            </a:endParaRPr>
          </a:p>
        </p:txBody>
      </p:sp>
      <p:sp>
        <p:nvSpPr>
          <p:cNvPr id="6" name="ZoneTexte 5">
            <a:extLst>
              <a:ext uri="{FF2B5EF4-FFF2-40B4-BE49-F238E27FC236}">
                <a16:creationId xmlns:a16="http://schemas.microsoft.com/office/drawing/2014/main" id="{7CC4B4FF-7C38-4683-BA83-272CB041D67E}"/>
              </a:ext>
            </a:extLst>
          </p:cNvPr>
          <p:cNvSpPr txBox="1"/>
          <p:nvPr/>
        </p:nvSpPr>
        <p:spPr>
          <a:xfrm>
            <a:off x="358797" y="1305341"/>
            <a:ext cx="11474403" cy="6434838"/>
          </a:xfrm>
          <a:prstGeom prst="rect">
            <a:avLst/>
          </a:prstGeom>
          <a:noFill/>
        </p:spPr>
        <p:txBody>
          <a:bodyPr wrap="square">
            <a:spAutoFit/>
          </a:bodyPr>
          <a:lstStyle/>
          <a:p>
            <a:pPr marL="342900" indent="-342900">
              <a:buBlip>
                <a:blip r:embed="rId2"/>
              </a:buBlip>
            </a:pPr>
            <a:r>
              <a:rPr lang="en-US" b="1" dirty="0">
                <a:solidFill>
                  <a:srgbClr val="E61B72"/>
                </a:solidFill>
                <a:latin typeface="Montserrat"/>
              </a:rPr>
              <a:t>M21 – M24 </a:t>
            </a:r>
            <a:r>
              <a:rPr lang="en-US" b="1" dirty="0">
                <a:latin typeface="Montserrat"/>
              </a:rPr>
              <a:t>Literature Review</a:t>
            </a:r>
          </a:p>
          <a:p>
            <a:pPr marL="800100" lvl="1" indent="-342900">
              <a:buBlip>
                <a:blip r:embed="rId2"/>
              </a:buBlip>
            </a:pPr>
            <a:endParaRPr lang="en-US" dirty="0">
              <a:latin typeface="Montserrat"/>
            </a:endParaRPr>
          </a:p>
          <a:p>
            <a:pPr marL="342900" indent="-342900">
              <a:buBlip>
                <a:blip r:embed="rId2"/>
              </a:buBlip>
            </a:pPr>
            <a:r>
              <a:rPr lang="en-US" sz="1800" b="1" dirty="0">
                <a:solidFill>
                  <a:srgbClr val="E61B72"/>
                </a:solidFill>
                <a:latin typeface="Montserrat"/>
              </a:rPr>
              <a:t>M21 – M36 </a:t>
            </a:r>
            <a:r>
              <a:rPr lang="en-US" sz="1800" b="1" dirty="0">
                <a:latin typeface="Montserrat"/>
              </a:rPr>
              <a:t>Statistical analyses </a:t>
            </a:r>
            <a:r>
              <a:rPr lang="en-US" sz="1800" dirty="0">
                <a:latin typeface="Montserrat"/>
              </a:rPr>
              <a:t>T2.3</a:t>
            </a:r>
          </a:p>
          <a:p>
            <a:endParaRPr lang="en-US" sz="800" dirty="0">
              <a:latin typeface="Montserrat"/>
            </a:endParaRPr>
          </a:p>
          <a:p>
            <a:pPr marL="442913" lvl="0" algn="just">
              <a:lnSpc>
                <a:spcPct val="106000"/>
              </a:lnSpc>
              <a:spcBef>
                <a:spcPts val="600"/>
              </a:spcBef>
            </a:pPr>
            <a:r>
              <a:rPr lang="en-US" sz="1600" b="1" dirty="0">
                <a:solidFill>
                  <a:srgbClr val="E61B72"/>
                </a:solidFill>
                <a:effectLst/>
                <a:latin typeface="Montserrat" panose="00000500000000000000" pitchFamily="2" charset="0"/>
                <a:ea typeface="Times New Roman" panose="02020603050405020304" pitchFamily="18" charset="0"/>
                <a:cs typeface="Times New Roman" panose="02020603050405020304" pitchFamily="18" charset="0"/>
              </a:rPr>
              <a:t>Descriptive and unsupervised analyses (</a:t>
            </a:r>
            <a:r>
              <a:rPr lang="en-US" sz="1600" b="1" i="1" dirty="0">
                <a:solidFill>
                  <a:srgbClr val="E61B72"/>
                </a:solidFill>
                <a:effectLst/>
                <a:latin typeface="Montserrat" panose="00000500000000000000" pitchFamily="2" charset="0"/>
                <a:ea typeface="Times New Roman" panose="02020603050405020304" pitchFamily="18" charset="0"/>
                <a:cs typeface="Times New Roman" panose="02020603050405020304" pitchFamily="18" charset="0"/>
              </a:rPr>
              <a:t>clustering</a:t>
            </a:r>
            <a:r>
              <a:rPr lang="en-US" sz="1600" b="1" dirty="0">
                <a:solidFill>
                  <a:srgbClr val="E61B72"/>
                </a:solidFill>
                <a:effectLst/>
                <a:latin typeface="Montserrat" panose="00000500000000000000" pitchFamily="2" charset="0"/>
                <a:ea typeface="Times New Roman" panose="02020603050405020304" pitchFamily="18" charset="0"/>
                <a:cs typeface="Times New Roman" panose="02020603050405020304" pitchFamily="18" charset="0"/>
              </a:rPr>
              <a:t>) </a:t>
            </a:r>
            <a:endParaRPr lang="fr-FR" sz="1600" b="1" dirty="0">
              <a:solidFill>
                <a:srgbClr val="E61B72"/>
              </a:solidFill>
              <a:effectLst/>
              <a:latin typeface="Montserrat" panose="00000500000000000000" pitchFamily="2" charset="0"/>
              <a:ea typeface="Times New Roman" panose="02020603050405020304" pitchFamily="18" charset="0"/>
              <a:cs typeface="Times New Roman" panose="02020603050405020304" pitchFamily="18" charset="0"/>
            </a:endParaRPr>
          </a:p>
          <a:p>
            <a:pPr marL="742950" lvl="1" indent="-285750" algn="just">
              <a:lnSpc>
                <a:spcPct val="106000"/>
              </a:lnSpc>
              <a:spcBef>
                <a:spcPts val="600"/>
              </a:spcBef>
              <a:buFont typeface="Courier New" panose="02070309020205020404" pitchFamily="49" charset="0"/>
              <a:buChar char="o"/>
            </a:pPr>
            <a:r>
              <a:rPr lang="en-US" sz="1600" b="1" dirty="0">
                <a:effectLst/>
                <a:latin typeface="Montserrat" panose="00000500000000000000" pitchFamily="2" charset="0"/>
                <a:ea typeface="Times New Roman" panose="02020603050405020304" pitchFamily="18" charset="0"/>
                <a:cs typeface="Times New Roman" panose="02020603050405020304" pitchFamily="18" charset="0"/>
              </a:rPr>
              <a:t>Exposome-related components </a:t>
            </a:r>
            <a:r>
              <a:rPr lang="en-US" sz="1400" dirty="0">
                <a:effectLst/>
                <a:latin typeface="Montserrat" panose="00000500000000000000" pitchFamily="2" charset="0"/>
                <a:ea typeface="Times New Roman" panose="02020603050405020304" pitchFamily="18" charset="0"/>
                <a:cs typeface="Times New Roman" panose="02020603050405020304" pitchFamily="18" charset="0"/>
              </a:rPr>
              <a:t>to describe their potential co-occurrence in some subgroups, to identify clusters of subjects with common exposure patterns and to describe their association with lung function/disease course.</a:t>
            </a:r>
            <a:endParaRPr lang="fr-FR"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742950" lvl="1" indent="-285750" algn="just">
              <a:lnSpc>
                <a:spcPct val="106000"/>
              </a:lnSpc>
              <a:spcBef>
                <a:spcPts val="600"/>
              </a:spcBef>
              <a:buFont typeface="Courier New" panose="02070309020205020404" pitchFamily="49" charset="0"/>
              <a:buChar char="o"/>
            </a:pPr>
            <a:r>
              <a:rPr lang="en-US" sz="1600" b="1" dirty="0">
                <a:effectLst/>
                <a:latin typeface="Montserrat" panose="00000500000000000000" pitchFamily="2" charset="0"/>
                <a:ea typeface="Times New Roman" panose="02020603050405020304" pitchFamily="18" charset="0"/>
                <a:cs typeface="Times New Roman" panose="02020603050405020304" pitchFamily="18" charset="0"/>
              </a:rPr>
              <a:t>Lung function parameters </a:t>
            </a:r>
            <a:r>
              <a:rPr lang="en-US" sz="1600" dirty="0">
                <a:effectLst/>
                <a:latin typeface="Montserrat" panose="00000500000000000000" pitchFamily="2" charset="0"/>
                <a:ea typeface="Times New Roman" panose="02020603050405020304" pitchFamily="18" charset="0"/>
                <a:cs typeface="Times New Roman" panose="02020603050405020304" pitchFamily="18" charset="0"/>
              </a:rPr>
              <a:t>(FEV1, FVC, FEV1/FVC) </a:t>
            </a:r>
            <a:r>
              <a:rPr lang="en-US" sz="1200" dirty="0">
                <a:effectLst/>
                <a:latin typeface="Montserrat" panose="00000500000000000000" pitchFamily="2" charset="0"/>
                <a:ea typeface="Times New Roman" panose="02020603050405020304" pitchFamily="18" charset="0"/>
                <a:cs typeface="Times New Roman" panose="02020603050405020304" pitchFamily="18" charset="0"/>
              </a:rPr>
              <a:t>to identify potential typical trajectories in lung function evolution</a:t>
            </a:r>
            <a:endParaRPr lang="en-US" sz="1600" dirty="0">
              <a:effectLst/>
              <a:latin typeface="Montserrat" panose="00000500000000000000" pitchFamily="2" charset="0"/>
              <a:ea typeface="Times New Roman" panose="02020603050405020304" pitchFamily="18" charset="0"/>
              <a:cs typeface="Times New Roman" panose="02020603050405020304" pitchFamily="18" charset="0"/>
            </a:endParaRPr>
          </a:p>
          <a:p>
            <a:pPr marL="742950" lvl="1" indent="-285750" algn="just">
              <a:lnSpc>
                <a:spcPct val="106000"/>
              </a:lnSpc>
              <a:spcBef>
                <a:spcPts val="600"/>
              </a:spcBef>
              <a:buFont typeface="Courier New" panose="02070309020205020404" pitchFamily="49" charset="0"/>
              <a:buChar char="o"/>
            </a:pPr>
            <a:r>
              <a:rPr lang="en-US" sz="1600" b="1" dirty="0">
                <a:effectLst/>
                <a:latin typeface="Montserrat" panose="00000500000000000000" pitchFamily="2" charset="0"/>
                <a:ea typeface="Times New Roman" panose="02020603050405020304" pitchFamily="18" charset="0"/>
                <a:cs typeface="Times New Roman" panose="02020603050405020304" pitchFamily="18" charset="0"/>
              </a:rPr>
              <a:t>Methods</a:t>
            </a:r>
            <a:r>
              <a:rPr lang="en-US" sz="1600" dirty="0">
                <a:effectLst/>
                <a:latin typeface="Montserrat" panose="00000500000000000000" pitchFamily="2" charset="0"/>
                <a:ea typeface="Times New Roman" panose="02020603050405020304" pitchFamily="18" charset="0"/>
                <a:cs typeface="Times New Roman" panose="02020603050405020304" pitchFamily="18" charset="0"/>
              </a:rPr>
              <a:t> </a:t>
            </a:r>
          </a:p>
          <a:p>
            <a:pPr marL="1200150" lvl="2" indent="-285750" algn="just">
              <a:lnSpc>
                <a:spcPct val="106000"/>
              </a:lnSpc>
              <a:buFont typeface="Courier New" panose="02070309020205020404" pitchFamily="49" charset="0"/>
              <a:buChar char="o"/>
            </a:pPr>
            <a:r>
              <a:rPr lang="en-US" sz="1400" dirty="0">
                <a:effectLst/>
                <a:latin typeface="Montserrat" panose="00000500000000000000" pitchFamily="2" charset="0"/>
                <a:ea typeface="Times New Roman" panose="02020603050405020304" pitchFamily="18" charset="0"/>
                <a:cs typeface="Times New Roman" panose="02020603050405020304" pitchFamily="18" charset="0"/>
              </a:rPr>
              <a:t>Cross-sectional analyses: 	hierarchical clustering, mixture models, self-organizing maps </a:t>
            </a:r>
          </a:p>
          <a:p>
            <a:pPr marL="1200150" lvl="2" indent="-285750" algn="just">
              <a:lnSpc>
                <a:spcPct val="106000"/>
              </a:lnSpc>
              <a:buFont typeface="Courier New" panose="02070309020205020404" pitchFamily="49" charset="0"/>
              <a:buChar char="o"/>
            </a:pPr>
            <a:r>
              <a:rPr lang="en-US" sz="1400" dirty="0">
                <a:effectLst/>
                <a:latin typeface="Montserrat" panose="00000500000000000000" pitchFamily="2" charset="0"/>
                <a:ea typeface="Times New Roman" panose="02020603050405020304" pitchFamily="18" charset="0"/>
                <a:cs typeface="Times New Roman" panose="02020603050405020304" pitchFamily="18" charset="0"/>
              </a:rPr>
              <a:t>Longitudinal analyses:	</a:t>
            </a:r>
            <a:r>
              <a:rPr lang="en-US" sz="1400" dirty="0" err="1">
                <a:effectLst/>
                <a:latin typeface="Montserrat" panose="00000500000000000000" pitchFamily="2" charset="0"/>
                <a:ea typeface="Times New Roman" panose="02020603050405020304" pitchFamily="18" charset="0"/>
                <a:cs typeface="Times New Roman" panose="02020603050405020304" pitchFamily="18" charset="0"/>
              </a:rPr>
              <a:t>kML</a:t>
            </a:r>
            <a:r>
              <a:rPr lang="en-US" sz="1400" dirty="0">
                <a:effectLst/>
                <a:latin typeface="Montserrat" panose="00000500000000000000" pitchFamily="2" charset="0"/>
                <a:ea typeface="Times New Roman" panose="02020603050405020304" pitchFamily="18" charset="0"/>
                <a:cs typeface="Times New Roman" panose="02020603050405020304" pitchFamily="18" charset="0"/>
              </a:rPr>
              <a:t>, kML3D algorithms as well as latent class model-based approaches</a:t>
            </a:r>
            <a:endParaRPr lang="fr-FR" sz="14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lvl="0" indent="-342900" algn="just">
              <a:lnSpc>
                <a:spcPct val="106000"/>
              </a:lnSpc>
              <a:spcBef>
                <a:spcPts val="600"/>
              </a:spcBef>
              <a:buFont typeface="Wingdings" panose="05000000000000000000" pitchFamily="2" charset="2"/>
              <a:buChar char=""/>
            </a:pPr>
            <a:endParaRPr lang="en-US" sz="16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indent="-342900">
              <a:buBlip>
                <a:blip r:embed="rId2"/>
              </a:buBlip>
            </a:pPr>
            <a:r>
              <a:rPr lang="en-US" sz="1800" b="1" dirty="0">
                <a:solidFill>
                  <a:srgbClr val="E61B72"/>
                </a:solidFill>
                <a:latin typeface="Montserrat"/>
              </a:rPr>
              <a:t>M30 – M48 </a:t>
            </a:r>
            <a:r>
              <a:rPr lang="en-US" sz="1800" b="1" dirty="0">
                <a:latin typeface="Montserrat"/>
              </a:rPr>
              <a:t>Statistical analyses </a:t>
            </a:r>
            <a:r>
              <a:rPr lang="en-US" sz="1800" dirty="0">
                <a:latin typeface="Montserrat"/>
              </a:rPr>
              <a:t>T2.4</a:t>
            </a:r>
          </a:p>
          <a:p>
            <a:pPr marL="442913" lvl="0" algn="just">
              <a:lnSpc>
                <a:spcPct val="106000"/>
              </a:lnSpc>
              <a:spcBef>
                <a:spcPts val="600"/>
              </a:spcBef>
            </a:pPr>
            <a:r>
              <a:rPr lang="en-US" sz="1600" b="1" dirty="0">
                <a:solidFill>
                  <a:srgbClr val="E61B72"/>
                </a:solidFill>
                <a:effectLst/>
                <a:latin typeface="Montserrat" panose="00000500000000000000" pitchFamily="2" charset="0"/>
                <a:ea typeface="Times New Roman" panose="02020603050405020304" pitchFamily="18" charset="0"/>
                <a:cs typeface="Times New Roman" panose="02020603050405020304" pitchFamily="18" charset="0"/>
              </a:rPr>
              <a:t>Supervised analyses to identify potential predictors of lung function / disease course  </a:t>
            </a:r>
            <a:endParaRPr lang="fr-FR" sz="1600" b="1" dirty="0">
              <a:solidFill>
                <a:srgbClr val="E61B72"/>
              </a:solidFill>
              <a:effectLst/>
              <a:latin typeface="Montserrat" panose="00000500000000000000" pitchFamily="2" charset="0"/>
              <a:ea typeface="Times New Roman" panose="02020603050405020304" pitchFamily="18" charset="0"/>
              <a:cs typeface="Times New Roman" panose="02020603050405020304" pitchFamily="18" charset="0"/>
            </a:endParaRPr>
          </a:p>
          <a:p>
            <a:pPr marL="742950" lvl="1" indent="-285750" algn="just">
              <a:lnSpc>
                <a:spcPct val="106000"/>
              </a:lnSpc>
              <a:spcBef>
                <a:spcPts val="600"/>
              </a:spcBef>
              <a:buFont typeface="Courier New" panose="02070309020205020404" pitchFamily="49" charset="0"/>
              <a:buChar char="o"/>
            </a:pPr>
            <a:r>
              <a:rPr lang="en-US" sz="1400" dirty="0">
                <a:effectLst/>
                <a:latin typeface="Montserrat" panose="00000500000000000000" pitchFamily="2" charset="0"/>
                <a:ea typeface="Times New Roman" panose="02020603050405020304" pitchFamily="18" charset="0"/>
                <a:cs typeface="Times New Roman" panose="02020603050405020304" pitchFamily="18" charset="0"/>
              </a:rPr>
              <a:t>Individual components of the exposome as well as clusters of exposures potentially identified in the previous step will be assessed within predictive regression models and machine learning algorithms, following an </a:t>
            </a:r>
            <a:r>
              <a:rPr lang="en-US" sz="1400" b="1" dirty="0">
                <a:solidFill>
                  <a:srgbClr val="E61B72"/>
                </a:solidFill>
                <a:effectLst/>
                <a:latin typeface="Montserrat" panose="00000500000000000000" pitchFamily="2" charset="0"/>
                <a:ea typeface="Times New Roman" panose="02020603050405020304" pitchFamily="18" charset="0"/>
                <a:cs typeface="Times New Roman" panose="02020603050405020304" pitchFamily="18" charset="0"/>
              </a:rPr>
              <a:t>exposome-wide association study (EWAS) </a:t>
            </a:r>
            <a:r>
              <a:rPr lang="en-US" sz="1400" dirty="0">
                <a:effectLst/>
                <a:latin typeface="Montserrat" panose="00000500000000000000" pitchFamily="2" charset="0"/>
                <a:ea typeface="Times New Roman" panose="02020603050405020304" pitchFamily="18" charset="0"/>
                <a:cs typeface="Times New Roman" panose="02020603050405020304" pitchFamily="18" charset="0"/>
              </a:rPr>
              <a:t>framework to account for test multiplicity</a:t>
            </a:r>
            <a:r>
              <a:rPr lang="en-US" sz="1600" dirty="0">
                <a:effectLst/>
                <a:latin typeface="Montserrat" panose="00000500000000000000" pitchFamily="2" charset="0"/>
                <a:ea typeface="Times New Roman" panose="02020603050405020304" pitchFamily="18" charset="0"/>
                <a:cs typeface="Times New Roman" panose="02020603050405020304" pitchFamily="18" charset="0"/>
              </a:rPr>
              <a:t>. </a:t>
            </a:r>
            <a:endParaRPr lang="fr-FR" sz="1600" dirty="0">
              <a:effectLst/>
              <a:latin typeface="Montserrat" panose="00000500000000000000" pitchFamily="2" charset="0"/>
              <a:ea typeface="Times New Roman" panose="02020603050405020304" pitchFamily="18" charset="0"/>
              <a:cs typeface="Times New Roman" panose="02020603050405020304" pitchFamily="18" charset="0"/>
            </a:endParaRPr>
          </a:p>
          <a:p>
            <a:pPr marL="342900" indent="-342900">
              <a:buBlip>
                <a:blip r:embed="rId2"/>
              </a:buBlip>
            </a:pPr>
            <a:endParaRPr lang="en-US" sz="1800" dirty="0">
              <a:latin typeface="Montserrat"/>
            </a:endParaRPr>
          </a:p>
          <a:p>
            <a:endParaRPr lang="en-US" dirty="0">
              <a:latin typeface="Montserrat"/>
            </a:endParaRPr>
          </a:p>
          <a:p>
            <a:pPr marL="342900" indent="-342900">
              <a:buBlip>
                <a:blip r:embed="rId2"/>
              </a:buBlip>
            </a:pPr>
            <a:endParaRPr lang="en-US" dirty="0">
              <a:latin typeface="Montserrat"/>
            </a:endParaRPr>
          </a:p>
          <a:p>
            <a:pPr marL="342900" indent="-342900">
              <a:buBlip>
                <a:blip r:embed="rId2"/>
              </a:buBlip>
            </a:pPr>
            <a:endParaRPr lang="en-US" dirty="0">
              <a:latin typeface="Montserrat"/>
            </a:endParaRPr>
          </a:p>
          <a:p>
            <a:pPr marL="342900" indent="-342900">
              <a:buBlip>
                <a:blip r:embed="rId2"/>
              </a:buBlip>
            </a:pPr>
            <a:endParaRPr lang="fr-FR" dirty="0">
              <a:latin typeface="Montserrat" pitchFamily="2" charset="77"/>
            </a:endParaRPr>
          </a:p>
        </p:txBody>
      </p:sp>
    </p:spTree>
    <p:extLst>
      <p:ext uri="{BB962C8B-B14F-4D97-AF65-F5344CB8AC3E}">
        <p14:creationId xmlns:p14="http://schemas.microsoft.com/office/powerpoint/2010/main" val="14764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animEffect transition="in" filter="fade">
                                      <p:cBhvr>
                                        <p:cTn id="7" dur="500"/>
                                        <p:tgtEl>
                                          <p:spTgt spid="6">
                                            <p:txEl>
                                              <p:pRg st="11" end="1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2" end="12"/>
                                            </p:txEl>
                                          </p:spTgt>
                                        </p:tgtEl>
                                        <p:attrNameLst>
                                          <p:attrName>style.visibility</p:attrName>
                                        </p:attrNameLst>
                                      </p:cBhvr>
                                      <p:to>
                                        <p:strVal val="visible"/>
                                      </p:to>
                                    </p:set>
                                    <p:animEffect transition="in" filter="fade">
                                      <p:cBhvr>
                                        <p:cTn id="10" dur="500"/>
                                        <p:tgtEl>
                                          <p:spTgt spid="6">
                                            <p:txEl>
                                              <p:pRg st="12" end="1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13" end="13"/>
                                            </p:txEl>
                                          </p:spTgt>
                                        </p:tgtEl>
                                        <p:attrNameLst>
                                          <p:attrName>style.visibility</p:attrName>
                                        </p:attrNameLst>
                                      </p:cBhvr>
                                      <p:to>
                                        <p:strVal val="visible"/>
                                      </p:to>
                                    </p:set>
                                    <p:animEffect transition="in" filter="fade">
                                      <p:cBhvr>
                                        <p:cTn id="13"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171B7C-2B15-0445-99D8-3CC56C8EC78E}"/>
              </a:ext>
            </a:extLst>
          </p:cNvPr>
          <p:cNvSpPr>
            <a:spLocks noGrp="1"/>
          </p:cNvSpPr>
          <p:nvPr>
            <p:ph type="sldNum" sz="quarter" idx="12"/>
          </p:nvPr>
        </p:nvSpPr>
        <p:spPr/>
        <p:txBody>
          <a:bodyPr/>
          <a:lstStyle/>
          <a:p>
            <a:fld id="{C726DED8-A52F-734C-904E-54829A63AD48}" type="slidenum">
              <a:rPr lang="fr-FR" smtClean="0"/>
              <a:pPr/>
              <a:t>14</a:t>
            </a:fld>
            <a:endParaRPr lang="fr-FR" dirty="0"/>
          </a:p>
        </p:txBody>
      </p:sp>
      <p:sp>
        <p:nvSpPr>
          <p:cNvPr id="3" name="Titre 2">
            <a:extLst>
              <a:ext uri="{FF2B5EF4-FFF2-40B4-BE49-F238E27FC236}">
                <a16:creationId xmlns:a16="http://schemas.microsoft.com/office/drawing/2014/main" id="{2B5B4258-2D89-714F-BE67-F00DAB600FD3}"/>
              </a:ext>
            </a:extLst>
          </p:cNvPr>
          <p:cNvSpPr>
            <a:spLocks noGrp="1"/>
          </p:cNvSpPr>
          <p:nvPr>
            <p:ph type="title"/>
          </p:nvPr>
        </p:nvSpPr>
        <p:spPr/>
        <p:txBody>
          <a:bodyPr/>
          <a:lstStyle/>
          <a:p>
            <a:r>
              <a:rPr lang="fr-FR" dirty="0"/>
              <a:t>WP2</a:t>
            </a:r>
            <a:br>
              <a:rPr lang="fr-FR" dirty="0"/>
            </a:br>
            <a:r>
              <a:rPr lang="fr-FR" dirty="0" err="1"/>
              <a:t>Other</a:t>
            </a:r>
            <a:r>
              <a:rPr lang="fr-FR" dirty="0"/>
              <a:t> issues</a:t>
            </a:r>
            <a:br>
              <a:rPr lang="fr-FR" dirty="0"/>
            </a:br>
            <a:endParaRPr lang="fr-FR" dirty="0"/>
          </a:p>
        </p:txBody>
      </p:sp>
      <p:cxnSp>
        <p:nvCxnSpPr>
          <p:cNvPr id="4" name="Connecteur droit 3">
            <a:extLst>
              <a:ext uri="{FF2B5EF4-FFF2-40B4-BE49-F238E27FC236}">
                <a16:creationId xmlns:a16="http://schemas.microsoft.com/office/drawing/2014/main" id="{833A2C65-3AF6-9B45-A623-854D0939D37C}"/>
              </a:ext>
            </a:extLst>
          </p:cNvPr>
          <p:cNvCxnSpPr>
            <a:cxnSpLocks/>
          </p:cNvCxnSpPr>
          <p:nvPr/>
        </p:nvCxnSpPr>
        <p:spPr>
          <a:xfrm>
            <a:off x="359999" y="1089317"/>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360000" y="1395970"/>
            <a:ext cx="10831775" cy="523220"/>
          </a:xfrm>
          <a:prstGeom prst="rect">
            <a:avLst/>
          </a:prstGeom>
          <a:noFill/>
        </p:spPr>
        <p:txBody>
          <a:bodyPr wrap="square" rtlCol="0">
            <a:spAutoFit/>
          </a:bodyPr>
          <a:lstStyle/>
          <a:p>
            <a:pPr algn="l"/>
            <a:r>
              <a:rPr lang="fr-FR" sz="2800" b="1" dirty="0">
                <a:latin typeface="Montserrat" pitchFamily="2" charset="77"/>
              </a:rPr>
              <a:t>Questions for </a:t>
            </a:r>
            <a:r>
              <a:rPr lang="fr-FR" sz="2800" b="1" dirty="0" err="1">
                <a:latin typeface="Montserrat" pitchFamily="2" charset="77"/>
              </a:rPr>
              <a:t>advice</a:t>
            </a:r>
            <a:r>
              <a:rPr lang="fr-FR" sz="2800" b="1" dirty="0">
                <a:latin typeface="Montserrat" pitchFamily="2" charset="77"/>
              </a:rPr>
              <a:t> </a:t>
            </a:r>
            <a:r>
              <a:rPr lang="fr-FR" sz="2800" b="1" dirty="0" err="1">
                <a:latin typeface="Montserrat" pitchFamily="2" charset="77"/>
              </a:rPr>
              <a:t>from</a:t>
            </a:r>
            <a:r>
              <a:rPr lang="fr-FR" sz="2800" b="1" dirty="0">
                <a:latin typeface="Montserrat" pitchFamily="2" charset="77"/>
              </a:rPr>
              <a:t> WP to </a:t>
            </a:r>
            <a:r>
              <a:rPr lang="fr-FR" sz="2800" b="1" dirty="0" err="1">
                <a:latin typeface="Montserrat" pitchFamily="2" charset="77"/>
              </a:rPr>
              <a:t>reviewers</a:t>
            </a:r>
            <a:r>
              <a:rPr lang="fr-FR" sz="2800" b="1" dirty="0">
                <a:latin typeface="Montserrat" pitchFamily="2" charset="77"/>
              </a:rPr>
              <a:t> </a:t>
            </a:r>
          </a:p>
        </p:txBody>
      </p:sp>
    </p:spTree>
    <p:extLst>
      <p:ext uri="{BB962C8B-B14F-4D97-AF65-F5344CB8AC3E}">
        <p14:creationId xmlns:p14="http://schemas.microsoft.com/office/powerpoint/2010/main" val="403017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FE6B8E-F0A1-4929-9071-E4FF3A085DEF}"/>
              </a:ext>
            </a:extLst>
          </p:cNvPr>
          <p:cNvSpPr>
            <a:spLocks noGrp="1"/>
          </p:cNvSpPr>
          <p:nvPr>
            <p:ph type="sldNum" sz="quarter" idx="12"/>
          </p:nvPr>
        </p:nvSpPr>
        <p:spPr/>
        <p:txBody>
          <a:bodyPr/>
          <a:lstStyle/>
          <a:p>
            <a:fld id="{C726DED8-A52F-734C-904E-54829A63AD48}" type="slidenum">
              <a:rPr lang="fr-FR" smtClean="0"/>
              <a:pPr/>
              <a:t>15</a:t>
            </a:fld>
            <a:endParaRPr lang="fr-FR" dirty="0"/>
          </a:p>
        </p:txBody>
      </p:sp>
    </p:spTree>
    <p:extLst>
      <p:ext uri="{BB962C8B-B14F-4D97-AF65-F5344CB8AC3E}">
        <p14:creationId xmlns:p14="http://schemas.microsoft.com/office/powerpoint/2010/main" val="3506634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104690-D752-4D6F-85AD-4A950266FD95}"/>
              </a:ext>
            </a:extLst>
          </p:cNvPr>
          <p:cNvSpPr>
            <a:spLocks noGrp="1"/>
          </p:cNvSpPr>
          <p:nvPr>
            <p:ph type="sldNum" sz="quarter" idx="12"/>
          </p:nvPr>
        </p:nvSpPr>
        <p:spPr/>
        <p:txBody>
          <a:bodyPr/>
          <a:lstStyle/>
          <a:p>
            <a:fld id="{C726DED8-A52F-734C-904E-54829A63AD48}" type="slidenum">
              <a:rPr lang="fr-FR" smtClean="0"/>
              <a:pPr/>
              <a:t>16</a:t>
            </a:fld>
            <a:endParaRPr lang="fr-FR" dirty="0"/>
          </a:p>
        </p:txBody>
      </p:sp>
      <p:sp>
        <p:nvSpPr>
          <p:cNvPr id="3" name="Titre 2">
            <a:extLst>
              <a:ext uri="{FF2B5EF4-FFF2-40B4-BE49-F238E27FC236}">
                <a16:creationId xmlns:a16="http://schemas.microsoft.com/office/drawing/2014/main" id="{D8183334-8916-4783-874F-96F51DB7AFC5}"/>
              </a:ext>
            </a:extLst>
          </p:cNvPr>
          <p:cNvSpPr>
            <a:spLocks noGrp="1"/>
          </p:cNvSpPr>
          <p:nvPr>
            <p:ph type="title"/>
          </p:nvPr>
        </p:nvSpPr>
        <p:spPr/>
        <p:txBody>
          <a:bodyPr/>
          <a:lstStyle/>
          <a:p>
            <a:r>
              <a:rPr lang="fr-FR" i="1" dirty="0"/>
              <a:t>Backup slides</a:t>
            </a:r>
          </a:p>
        </p:txBody>
      </p:sp>
    </p:spTree>
    <p:extLst>
      <p:ext uri="{BB962C8B-B14F-4D97-AF65-F5344CB8AC3E}">
        <p14:creationId xmlns:p14="http://schemas.microsoft.com/office/powerpoint/2010/main" val="537795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42313-8757-4CF7-888F-8629FB015DA0}"/>
              </a:ext>
            </a:extLst>
          </p:cNvPr>
          <p:cNvSpPr>
            <a:spLocks noGrp="1"/>
          </p:cNvSpPr>
          <p:nvPr>
            <p:ph type="title"/>
          </p:nvPr>
        </p:nvSpPr>
        <p:spPr>
          <a:xfrm>
            <a:off x="313527" y="227627"/>
            <a:ext cx="10515600" cy="617504"/>
          </a:xfrm>
        </p:spPr>
        <p:txBody>
          <a:bodyPr vert="horz" lIns="91440" tIns="45720" rIns="91440" bIns="45720" rtlCol="0" anchor="ctr">
            <a:normAutofit/>
          </a:bodyPr>
          <a:lstStyle/>
          <a:p>
            <a:r>
              <a:rPr lang="fr-FR" sz="3200" dirty="0" err="1">
                <a:solidFill>
                  <a:schemeClr val="accent5">
                    <a:lumMod val="75000"/>
                  </a:schemeClr>
                </a:solidFill>
                <a:latin typeface="Century Gothic" panose="020B0502020202020204" pitchFamily="34" charset="0"/>
              </a:rPr>
              <a:t>Tasks</a:t>
            </a:r>
            <a:endParaRPr lang="fr-FR" sz="3200" dirty="0">
              <a:solidFill>
                <a:schemeClr val="accent5">
                  <a:lumMod val="75000"/>
                </a:schemeClr>
              </a:solidFill>
              <a:latin typeface="Century Gothic" panose="020B0502020202020204" pitchFamily="34" charset="0"/>
            </a:endParaRPr>
          </a:p>
        </p:txBody>
      </p:sp>
      <p:sp>
        <p:nvSpPr>
          <p:cNvPr id="4" name="Titre 1">
            <a:extLst>
              <a:ext uri="{FF2B5EF4-FFF2-40B4-BE49-F238E27FC236}">
                <a16:creationId xmlns:a16="http://schemas.microsoft.com/office/drawing/2014/main" id="{2B94C38B-FCFA-4244-A410-087785973B1C}"/>
              </a:ext>
            </a:extLst>
          </p:cNvPr>
          <p:cNvSpPr txBox="1">
            <a:spLocks/>
          </p:cNvSpPr>
          <p:nvPr/>
        </p:nvSpPr>
        <p:spPr>
          <a:xfrm>
            <a:off x="3456886" y="1526334"/>
            <a:ext cx="5890846" cy="985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3300"/>
                </a:solidFill>
                <a:latin typeface="+mj-lt"/>
                <a:ea typeface="+mj-ea"/>
                <a:cs typeface="+mj-cs"/>
              </a:defRPr>
            </a:lvl1pPr>
          </a:lstStyle>
          <a:p>
            <a:r>
              <a:rPr lang="en-US" sz="2800" dirty="0">
                <a:solidFill>
                  <a:schemeClr val="accent5">
                    <a:lumMod val="75000"/>
                  </a:schemeClr>
                </a:solidFill>
                <a:latin typeface="Century Gothic" panose="020B0502020202020204" pitchFamily="34" charset="0"/>
              </a:rPr>
              <a:t>Preexisting data integration</a:t>
            </a:r>
            <a:endParaRPr lang="fr-FR" sz="2000" dirty="0">
              <a:solidFill>
                <a:schemeClr val="accent5">
                  <a:lumMod val="7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63D1B30D-B221-44D2-9BFE-B68DBEECA7D7}"/>
              </a:ext>
            </a:extLst>
          </p:cNvPr>
          <p:cNvSpPr/>
          <p:nvPr/>
        </p:nvSpPr>
        <p:spPr>
          <a:xfrm>
            <a:off x="2291862" y="1656566"/>
            <a:ext cx="740507" cy="707886"/>
          </a:xfrm>
          <a:prstGeom prst="rect">
            <a:avLst/>
          </a:prstGeom>
          <a:solidFill>
            <a:schemeClr val="accent5">
              <a:lumMod val="75000"/>
            </a:schemeClr>
          </a:solidFill>
        </p:spPr>
        <p:txBody>
          <a:bodyPr wrap="square">
            <a:spAutoFit/>
          </a:bodyPr>
          <a:lstStyle/>
          <a:p>
            <a:pPr algn="ctr"/>
            <a:r>
              <a:rPr lang="en-US" sz="2000" b="1" dirty="0">
                <a:solidFill>
                  <a:schemeClr val="bg1"/>
                </a:solidFill>
                <a:latin typeface="Century Gothic" panose="020B0502020202020204" pitchFamily="34" charset="0"/>
              </a:rPr>
              <a:t>Task 2.1</a:t>
            </a:r>
            <a:endParaRPr lang="fr-FR" sz="2000" dirty="0">
              <a:solidFill>
                <a:schemeClr val="bg1"/>
              </a:solidFill>
            </a:endParaRPr>
          </a:p>
        </p:txBody>
      </p:sp>
      <p:sp>
        <p:nvSpPr>
          <p:cNvPr id="6" name="Rectangle 5">
            <a:extLst>
              <a:ext uri="{FF2B5EF4-FFF2-40B4-BE49-F238E27FC236}">
                <a16:creationId xmlns:a16="http://schemas.microsoft.com/office/drawing/2014/main" id="{EC339ABF-FD59-4197-9594-EDD7D043BDE6}"/>
              </a:ext>
            </a:extLst>
          </p:cNvPr>
          <p:cNvSpPr/>
          <p:nvPr/>
        </p:nvSpPr>
        <p:spPr>
          <a:xfrm>
            <a:off x="2291862" y="2729960"/>
            <a:ext cx="740507" cy="707886"/>
          </a:xfrm>
          <a:prstGeom prst="rect">
            <a:avLst/>
          </a:prstGeom>
          <a:solidFill>
            <a:schemeClr val="accent5">
              <a:lumMod val="75000"/>
            </a:schemeClr>
          </a:solidFill>
        </p:spPr>
        <p:txBody>
          <a:bodyPr wrap="square">
            <a:spAutoFit/>
          </a:bodyPr>
          <a:lstStyle/>
          <a:p>
            <a:pPr algn="ctr"/>
            <a:r>
              <a:rPr lang="en-US" sz="2000" b="1" dirty="0">
                <a:solidFill>
                  <a:schemeClr val="bg1"/>
                </a:solidFill>
                <a:latin typeface="Century Gothic" panose="020B0502020202020204" pitchFamily="34" charset="0"/>
              </a:rPr>
              <a:t>Task 2.2 </a:t>
            </a:r>
            <a:endParaRPr lang="fr-FR" sz="2000" dirty="0">
              <a:solidFill>
                <a:schemeClr val="bg1"/>
              </a:solidFill>
            </a:endParaRPr>
          </a:p>
        </p:txBody>
      </p:sp>
      <p:sp>
        <p:nvSpPr>
          <p:cNvPr id="7" name="Rectangle 6">
            <a:extLst>
              <a:ext uri="{FF2B5EF4-FFF2-40B4-BE49-F238E27FC236}">
                <a16:creationId xmlns:a16="http://schemas.microsoft.com/office/drawing/2014/main" id="{537C3905-4445-42B4-A1D1-DB733FFCA2DE}"/>
              </a:ext>
            </a:extLst>
          </p:cNvPr>
          <p:cNvSpPr/>
          <p:nvPr/>
        </p:nvSpPr>
        <p:spPr>
          <a:xfrm>
            <a:off x="2291862" y="3815888"/>
            <a:ext cx="740507" cy="707886"/>
          </a:xfrm>
          <a:prstGeom prst="rect">
            <a:avLst/>
          </a:prstGeom>
          <a:solidFill>
            <a:schemeClr val="accent5">
              <a:lumMod val="75000"/>
            </a:schemeClr>
          </a:solidFill>
        </p:spPr>
        <p:txBody>
          <a:bodyPr wrap="square">
            <a:spAutoFit/>
          </a:bodyPr>
          <a:lstStyle/>
          <a:p>
            <a:pPr algn="ctr"/>
            <a:r>
              <a:rPr lang="en-US" sz="2000" b="1" dirty="0">
                <a:solidFill>
                  <a:schemeClr val="bg1"/>
                </a:solidFill>
                <a:latin typeface="Century Gothic" panose="020B0502020202020204" pitchFamily="34" charset="0"/>
              </a:rPr>
              <a:t>Task 2.3 </a:t>
            </a:r>
            <a:endParaRPr lang="fr-FR" sz="2000" dirty="0">
              <a:solidFill>
                <a:schemeClr val="bg1"/>
              </a:solidFill>
            </a:endParaRPr>
          </a:p>
        </p:txBody>
      </p:sp>
      <p:sp>
        <p:nvSpPr>
          <p:cNvPr id="8" name="Rectangle 7">
            <a:extLst>
              <a:ext uri="{FF2B5EF4-FFF2-40B4-BE49-F238E27FC236}">
                <a16:creationId xmlns:a16="http://schemas.microsoft.com/office/drawing/2014/main" id="{3604DC76-A139-461F-81C4-FCD637FE9216}"/>
              </a:ext>
            </a:extLst>
          </p:cNvPr>
          <p:cNvSpPr/>
          <p:nvPr/>
        </p:nvSpPr>
        <p:spPr>
          <a:xfrm>
            <a:off x="2291862" y="5052352"/>
            <a:ext cx="740507" cy="707886"/>
          </a:xfrm>
          <a:prstGeom prst="rect">
            <a:avLst/>
          </a:prstGeom>
          <a:solidFill>
            <a:schemeClr val="accent5">
              <a:lumMod val="75000"/>
            </a:schemeClr>
          </a:solidFill>
        </p:spPr>
        <p:txBody>
          <a:bodyPr wrap="square">
            <a:spAutoFit/>
          </a:bodyPr>
          <a:lstStyle/>
          <a:p>
            <a:pPr algn="ctr"/>
            <a:r>
              <a:rPr lang="en-US" sz="2000" b="1" dirty="0">
                <a:solidFill>
                  <a:schemeClr val="bg1"/>
                </a:solidFill>
                <a:latin typeface="Century Gothic" panose="020B0502020202020204" pitchFamily="34" charset="0"/>
              </a:rPr>
              <a:t>Task 2.4 </a:t>
            </a:r>
            <a:endParaRPr lang="fr-FR" sz="2000" dirty="0">
              <a:solidFill>
                <a:schemeClr val="bg1"/>
              </a:solidFill>
            </a:endParaRPr>
          </a:p>
        </p:txBody>
      </p:sp>
      <p:sp>
        <p:nvSpPr>
          <p:cNvPr id="9" name="Rectangle 8">
            <a:extLst>
              <a:ext uri="{FF2B5EF4-FFF2-40B4-BE49-F238E27FC236}">
                <a16:creationId xmlns:a16="http://schemas.microsoft.com/office/drawing/2014/main" id="{42589E68-31E2-4C04-A9BE-CF119D797EEF}"/>
              </a:ext>
            </a:extLst>
          </p:cNvPr>
          <p:cNvSpPr/>
          <p:nvPr/>
        </p:nvSpPr>
        <p:spPr>
          <a:xfrm>
            <a:off x="3403907" y="2922190"/>
            <a:ext cx="6173847" cy="424732"/>
          </a:xfrm>
          <a:prstGeom prst="rect">
            <a:avLst/>
          </a:prstGeom>
        </p:spPr>
        <p:txBody>
          <a:bodyPr vert="horz" lIns="91440" tIns="45720" rIns="91440" bIns="45720" rtlCol="0" anchor="ctr">
            <a:noAutofit/>
          </a:bodyPr>
          <a:lstStyle/>
          <a:p>
            <a:pPr>
              <a:lnSpc>
                <a:spcPct val="90000"/>
              </a:lnSpc>
              <a:spcBef>
                <a:spcPct val="0"/>
              </a:spcBef>
            </a:pPr>
            <a:r>
              <a:rPr lang="en-US" sz="2800" dirty="0">
                <a:solidFill>
                  <a:schemeClr val="accent5">
                    <a:lumMod val="75000"/>
                  </a:schemeClr>
                </a:solidFill>
                <a:latin typeface="Century Gothic" panose="020B0502020202020204" pitchFamily="34" charset="0"/>
                <a:ea typeface="+mj-ea"/>
                <a:cs typeface="+mj-cs"/>
              </a:rPr>
              <a:t>Exposome data enrichment</a:t>
            </a:r>
            <a:endParaRPr lang="fr-FR" sz="2800" dirty="0">
              <a:solidFill>
                <a:schemeClr val="accent5">
                  <a:lumMod val="75000"/>
                </a:schemeClr>
              </a:solidFill>
              <a:latin typeface="Century Gothic" panose="020B0502020202020204" pitchFamily="34" charset="0"/>
              <a:ea typeface="+mj-ea"/>
              <a:cs typeface="+mj-cs"/>
            </a:endParaRPr>
          </a:p>
        </p:txBody>
      </p:sp>
      <p:sp>
        <p:nvSpPr>
          <p:cNvPr id="10" name="Rectangle 9">
            <a:extLst>
              <a:ext uri="{FF2B5EF4-FFF2-40B4-BE49-F238E27FC236}">
                <a16:creationId xmlns:a16="http://schemas.microsoft.com/office/drawing/2014/main" id="{577F94EE-FD24-434B-B197-77EFF5D6E437}"/>
              </a:ext>
            </a:extLst>
          </p:cNvPr>
          <p:cNvSpPr/>
          <p:nvPr/>
        </p:nvSpPr>
        <p:spPr>
          <a:xfrm>
            <a:off x="3403907" y="3926687"/>
            <a:ext cx="8319906" cy="424732"/>
          </a:xfrm>
          <a:prstGeom prst="rect">
            <a:avLst/>
          </a:prstGeom>
        </p:spPr>
        <p:txBody>
          <a:bodyPr vert="horz" lIns="91440" tIns="45720" rIns="91440" bIns="45720" rtlCol="0" anchor="ctr">
            <a:noAutofit/>
          </a:bodyPr>
          <a:lstStyle/>
          <a:p>
            <a:pPr>
              <a:lnSpc>
                <a:spcPct val="90000"/>
              </a:lnSpc>
              <a:spcBef>
                <a:spcPct val="0"/>
              </a:spcBef>
            </a:pPr>
            <a:r>
              <a:rPr lang="en-US" sz="2800" dirty="0">
                <a:solidFill>
                  <a:schemeClr val="accent5">
                    <a:lumMod val="75000"/>
                  </a:schemeClr>
                </a:solidFill>
                <a:latin typeface="Century Gothic" panose="020B0502020202020204" pitchFamily="34" charset="0"/>
                <a:ea typeface="+mj-ea"/>
                <a:cs typeface="+mj-cs"/>
              </a:rPr>
              <a:t>Descriptive analyses and phenotypic characterization </a:t>
            </a:r>
            <a:endParaRPr lang="fr-FR" sz="2800" dirty="0">
              <a:solidFill>
                <a:schemeClr val="accent5">
                  <a:lumMod val="75000"/>
                </a:schemeClr>
              </a:solidFill>
              <a:latin typeface="Century Gothic" panose="020B0502020202020204" pitchFamily="34" charset="0"/>
              <a:ea typeface="+mj-ea"/>
              <a:cs typeface="+mj-cs"/>
            </a:endParaRPr>
          </a:p>
        </p:txBody>
      </p:sp>
      <p:sp>
        <p:nvSpPr>
          <p:cNvPr id="11" name="Rectangle 10">
            <a:extLst>
              <a:ext uri="{FF2B5EF4-FFF2-40B4-BE49-F238E27FC236}">
                <a16:creationId xmlns:a16="http://schemas.microsoft.com/office/drawing/2014/main" id="{6CDF3EFF-0EE1-4777-A149-DE8208825D2A}"/>
              </a:ext>
            </a:extLst>
          </p:cNvPr>
          <p:cNvSpPr/>
          <p:nvPr/>
        </p:nvSpPr>
        <p:spPr>
          <a:xfrm>
            <a:off x="1950245" y="5401674"/>
            <a:ext cx="3583032" cy="369332"/>
          </a:xfrm>
          <a:prstGeom prst="rect">
            <a:avLst/>
          </a:prstGeom>
        </p:spPr>
        <p:txBody>
          <a:bodyPr vert="horz" lIns="91440" tIns="45720" rIns="91440" bIns="45720" rtlCol="0" anchor="ctr">
            <a:normAutofit/>
          </a:bodyPr>
          <a:lstStyle/>
          <a:p>
            <a:pPr>
              <a:lnSpc>
                <a:spcPct val="90000"/>
              </a:lnSpc>
              <a:spcBef>
                <a:spcPct val="0"/>
              </a:spcBef>
            </a:pPr>
            <a:endParaRPr lang="fr-FR" sz="1600" dirty="0">
              <a:solidFill>
                <a:schemeClr val="accent5">
                  <a:lumMod val="75000"/>
                </a:schemeClr>
              </a:solidFill>
              <a:latin typeface="Century Gothic" panose="020B0502020202020204" pitchFamily="34" charset="0"/>
              <a:ea typeface="+mj-ea"/>
              <a:cs typeface="+mj-cs"/>
            </a:endParaRPr>
          </a:p>
        </p:txBody>
      </p:sp>
      <p:sp>
        <p:nvSpPr>
          <p:cNvPr id="3" name="Rectangle 2">
            <a:extLst>
              <a:ext uri="{FF2B5EF4-FFF2-40B4-BE49-F238E27FC236}">
                <a16:creationId xmlns:a16="http://schemas.microsoft.com/office/drawing/2014/main" id="{17234FA2-68D7-4CEF-AF58-38A2F92BB58D}"/>
              </a:ext>
            </a:extLst>
          </p:cNvPr>
          <p:cNvSpPr/>
          <p:nvPr/>
        </p:nvSpPr>
        <p:spPr>
          <a:xfrm>
            <a:off x="3403907" y="5163151"/>
            <a:ext cx="6837848" cy="424732"/>
          </a:xfrm>
          <a:prstGeom prst="rect">
            <a:avLst/>
          </a:prstGeom>
        </p:spPr>
        <p:txBody>
          <a:bodyPr vert="horz" lIns="91440" tIns="45720" rIns="91440" bIns="45720" rtlCol="0" anchor="ctr">
            <a:noAutofit/>
          </a:bodyPr>
          <a:lstStyle/>
          <a:p>
            <a:pPr>
              <a:lnSpc>
                <a:spcPct val="90000"/>
              </a:lnSpc>
              <a:spcBef>
                <a:spcPct val="0"/>
              </a:spcBef>
            </a:pPr>
            <a:r>
              <a:rPr lang="en-US" sz="2800" dirty="0">
                <a:solidFill>
                  <a:schemeClr val="accent5">
                    <a:lumMod val="75000"/>
                  </a:schemeClr>
                </a:solidFill>
                <a:latin typeface="Century Gothic" panose="020B0502020202020204" pitchFamily="34" charset="0"/>
                <a:ea typeface="+mj-ea"/>
                <a:cs typeface="+mj-cs"/>
              </a:rPr>
              <a:t>Exposome-phenotype associations </a:t>
            </a:r>
            <a:endParaRPr lang="fr-FR" sz="2800" dirty="0">
              <a:solidFill>
                <a:schemeClr val="accent5">
                  <a:lumMod val="75000"/>
                </a:schemeClr>
              </a:solidFill>
              <a:latin typeface="Century Gothic" panose="020B0502020202020204" pitchFamily="34" charset="0"/>
              <a:ea typeface="+mj-ea"/>
              <a:cs typeface="+mj-cs"/>
            </a:endParaRPr>
          </a:p>
        </p:txBody>
      </p:sp>
      <p:pic>
        <p:nvPicPr>
          <p:cNvPr id="12" name="Image 11">
            <a:extLst>
              <a:ext uri="{FF2B5EF4-FFF2-40B4-BE49-F238E27FC236}">
                <a16:creationId xmlns:a16="http://schemas.microsoft.com/office/drawing/2014/main" id="{8F3E4F51-987B-44A2-A901-27D18BC5D5BC}"/>
              </a:ext>
            </a:extLst>
          </p:cNvPr>
          <p:cNvPicPr>
            <a:picLocks noChangeAspect="1"/>
          </p:cNvPicPr>
          <p:nvPr/>
        </p:nvPicPr>
        <p:blipFill rotWithShape="1">
          <a:blip r:embed="rId3">
            <a:duotone>
              <a:schemeClr val="bg2">
                <a:shade val="45000"/>
                <a:satMod val="135000"/>
              </a:schemeClr>
              <a:prstClr val="white"/>
            </a:duotone>
          </a:blip>
          <a:srcRect l="22830" t="18141" r="22828" b="15812"/>
          <a:stretch/>
        </p:blipFill>
        <p:spPr>
          <a:xfrm>
            <a:off x="1162161" y="1638794"/>
            <a:ext cx="577314" cy="701664"/>
          </a:xfrm>
          <a:prstGeom prst="rect">
            <a:avLst/>
          </a:prstGeom>
          <a:solidFill>
            <a:schemeClr val="accent5">
              <a:lumMod val="75000"/>
            </a:schemeClr>
          </a:solidFill>
        </p:spPr>
      </p:pic>
      <p:pic>
        <p:nvPicPr>
          <p:cNvPr id="15" name="Image 14">
            <a:extLst>
              <a:ext uri="{FF2B5EF4-FFF2-40B4-BE49-F238E27FC236}">
                <a16:creationId xmlns:a16="http://schemas.microsoft.com/office/drawing/2014/main" id="{7E8090EB-D508-4AC8-AB5F-8C03D4ED0AE0}"/>
              </a:ext>
            </a:extLst>
          </p:cNvPr>
          <p:cNvPicPr>
            <a:picLocks noChangeAspect="1"/>
          </p:cNvPicPr>
          <p:nvPr/>
        </p:nvPicPr>
        <p:blipFill>
          <a:blip r:embed="rId4">
            <a:duotone>
              <a:schemeClr val="accent3">
                <a:shade val="45000"/>
                <a:satMod val="135000"/>
              </a:schemeClr>
              <a:prstClr val="white"/>
            </a:duotone>
          </a:blip>
          <a:stretch>
            <a:fillRect/>
          </a:stretch>
        </p:blipFill>
        <p:spPr>
          <a:xfrm>
            <a:off x="1174933" y="2772553"/>
            <a:ext cx="1129084" cy="936458"/>
          </a:xfrm>
          <a:prstGeom prst="rect">
            <a:avLst/>
          </a:prstGeom>
        </p:spPr>
      </p:pic>
      <p:pic>
        <p:nvPicPr>
          <p:cNvPr id="16" name="Image 15">
            <a:extLst>
              <a:ext uri="{FF2B5EF4-FFF2-40B4-BE49-F238E27FC236}">
                <a16:creationId xmlns:a16="http://schemas.microsoft.com/office/drawing/2014/main" id="{3A019E69-F8A2-4ECD-B3EF-DDBAA1E9AA33}"/>
              </a:ext>
            </a:extLst>
          </p:cNvPr>
          <p:cNvPicPr>
            <a:picLocks noChangeAspect="1"/>
          </p:cNvPicPr>
          <p:nvPr/>
        </p:nvPicPr>
        <p:blipFill>
          <a:blip r:embed="rId5">
            <a:duotone>
              <a:schemeClr val="bg2">
                <a:shade val="45000"/>
                <a:satMod val="135000"/>
              </a:schemeClr>
              <a:prstClr val="white"/>
            </a:duotone>
          </a:blip>
          <a:stretch>
            <a:fillRect/>
          </a:stretch>
        </p:blipFill>
        <p:spPr>
          <a:xfrm>
            <a:off x="1013787" y="3701602"/>
            <a:ext cx="936458" cy="936458"/>
          </a:xfrm>
          <a:prstGeom prst="rect">
            <a:avLst/>
          </a:prstGeom>
        </p:spPr>
      </p:pic>
      <p:pic>
        <p:nvPicPr>
          <p:cNvPr id="17" name="Image 16">
            <a:extLst>
              <a:ext uri="{FF2B5EF4-FFF2-40B4-BE49-F238E27FC236}">
                <a16:creationId xmlns:a16="http://schemas.microsoft.com/office/drawing/2014/main" id="{DC8C7CDB-A08F-4F24-9A40-386C12DEA4BF}"/>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brightnessContrast contrast="91000"/>
                    </a14:imgEffect>
                  </a14:imgLayer>
                </a14:imgProps>
              </a:ext>
            </a:extLst>
          </a:blip>
          <a:srcRect l="3908" t="17538" r="37334" b="21268"/>
          <a:stretch/>
        </p:blipFill>
        <p:spPr>
          <a:xfrm>
            <a:off x="1065879" y="5070155"/>
            <a:ext cx="832273" cy="670787"/>
          </a:xfrm>
          <a:prstGeom prst="rect">
            <a:avLst/>
          </a:prstGeom>
        </p:spPr>
      </p:pic>
    </p:spTree>
    <p:extLst>
      <p:ext uri="{BB962C8B-B14F-4D97-AF65-F5344CB8AC3E}">
        <p14:creationId xmlns:p14="http://schemas.microsoft.com/office/powerpoint/2010/main" val="3249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p:bldP spid="10" grpId="0"/>
      <p:bldP spid="11"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9389B58B-2451-43CE-AABD-AE6EDB1CA7D1}"/>
              </a:ext>
            </a:extLst>
          </p:cNvPr>
          <p:cNvSpPr/>
          <p:nvPr/>
        </p:nvSpPr>
        <p:spPr>
          <a:xfrm>
            <a:off x="1285875" y="5791200"/>
            <a:ext cx="10245786" cy="714375"/>
          </a:xfrm>
          <a:prstGeom prst="round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0A5BB0F0-5F12-4B32-97F4-5E49F29F9574}"/>
              </a:ext>
            </a:extLst>
          </p:cNvPr>
          <p:cNvSpPr>
            <a:spLocks noGrp="1"/>
          </p:cNvSpPr>
          <p:nvPr>
            <p:ph idx="1"/>
          </p:nvPr>
        </p:nvSpPr>
        <p:spPr>
          <a:xfrm>
            <a:off x="232561" y="1185732"/>
            <a:ext cx="1643507" cy="322159"/>
          </a:xfrm>
          <a:solidFill>
            <a:srgbClr val="92D050"/>
          </a:solidFill>
        </p:spPr>
        <p:txBody>
          <a:bodyPr>
            <a:normAutofit fontScale="85000" lnSpcReduction="10000"/>
          </a:bodyPr>
          <a:lstStyle/>
          <a:p>
            <a:pPr marL="0" lvl="1" indent="0" algn="ctr">
              <a:lnSpc>
                <a:spcPct val="110000"/>
              </a:lnSpc>
              <a:buNone/>
            </a:pPr>
            <a:r>
              <a:rPr lang="fr-FR" sz="1800" b="1" dirty="0">
                <a:solidFill>
                  <a:schemeClr val="bg1"/>
                </a:solidFill>
                <a:latin typeface="Century Gothic" panose="020B0502020202020204" pitchFamily="34" charset="0"/>
              </a:rPr>
              <a:t>Data sources </a:t>
            </a:r>
          </a:p>
          <a:p>
            <a:pPr lvl="1" algn="ctr"/>
            <a:endParaRPr lang="fr-FR" sz="1800" b="1" dirty="0">
              <a:solidFill>
                <a:schemeClr val="bg1"/>
              </a:solidFill>
              <a:latin typeface="Century Gothic" panose="020B0502020202020204" pitchFamily="34" charset="0"/>
            </a:endParaRPr>
          </a:p>
        </p:txBody>
      </p:sp>
      <p:graphicFrame>
        <p:nvGraphicFramePr>
          <p:cNvPr id="4" name="Tableau 3">
            <a:extLst>
              <a:ext uri="{FF2B5EF4-FFF2-40B4-BE49-F238E27FC236}">
                <a16:creationId xmlns:a16="http://schemas.microsoft.com/office/drawing/2014/main" id="{C0D17D9C-E664-491B-A8AA-311D32650C3B}"/>
              </a:ext>
            </a:extLst>
          </p:cNvPr>
          <p:cNvGraphicFramePr>
            <a:graphicFrameLocks noGrp="1"/>
          </p:cNvGraphicFramePr>
          <p:nvPr/>
        </p:nvGraphicFramePr>
        <p:xfrm>
          <a:off x="1946625" y="1179881"/>
          <a:ext cx="9292876" cy="4106494"/>
        </p:xfrm>
        <a:graphic>
          <a:graphicData uri="http://schemas.openxmlformats.org/drawingml/2006/table">
            <a:tbl>
              <a:tblPr firstRow="1" firstCol="1" bandRow="1">
                <a:tableStyleId>{5C22544A-7EE6-4342-B048-85BDC9FD1C3A}</a:tableStyleId>
              </a:tblPr>
              <a:tblGrid>
                <a:gridCol w="1231818">
                  <a:extLst>
                    <a:ext uri="{9D8B030D-6E8A-4147-A177-3AD203B41FA5}">
                      <a16:colId xmlns:a16="http://schemas.microsoft.com/office/drawing/2014/main" val="1827937659"/>
                    </a:ext>
                  </a:extLst>
                </a:gridCol>
                <a:gridCol w="1116334">
                  <a:extLst>
                    <a:ext uri="{9D8B030D-6E8A-4147-A177-3AD203B41FA5}">
                      <a16:colId xmlns:a16="http://schemas.microsoft.com/office/drawing/2014/main" val="2460525185"/>
                    </a:ext>
                  </a:extLst>
                </a:gridCol>
                <a:gridCol w="1611512">
                  <a:extLst>
                    <a:ext uri="{9D8B030D-6E8A-4147-A177-3AD203B41FA5}">
                      <a16:colId xmlns:a16="http://schemas.microsoft.com/office/drawing/2014/main" val="3759692899"/>
                    </a:ext>
                  </a:extLst>
                </a:gridCol>
                <a:gridCol w="2078514">
                  <a:extLst>
                    <a:ext uri="{9D8B030D-6E8A-4147-A177-3AD203B41FA5}">
                      <a16:colId xmlns:a16="http://schemas.microsoft.com/office/drawing/2014/main" val="2561537257"/>
                    </a:ext>
                  </a:extLst>
                </a:gridCol>
                <a:gridCol w="1393848">
                  <a:extLst>
                    <a:ext uri="{9D8B030D-6E8A-4147-A177-3AD203B41FA5}">
                      <a16:colId xmlns:a16="http://schemas.microsoft.com/office/drawing/2014/main" val="3838993337"/>
                    </a:ext>
                  </a:extLst>
                </a:gridCol>
                <a:gridCol w="1860850">
                  <a:extLst>
                    <a:ext uri="{9D8B030D-6E8A-4147-A177-3AD203B41FA5}">
                      <a16:colId xmlns:a16="http://schemas.microsoft.com/office/drawing/2014/main" val="1183165462"/>
                    </a:ext>
                  </a:extLst>
                </a:gridCol>
              </a:tblGrid>
              <a:tr h="636170">
                <a:tc>
                  <a:txBody>
                    <a:bodyPr/>
                    <a:lstStyle/>
                    <a:p>
                      <a:pPr algn="ctr">
                        <a:lnSpc>
                          <a:spcPct val="107000"/>
                        </a:lnSpc>
                        <a:spcBef>
                          <a:spcPts val="600"/>
                        </a:spcBef>
                        <a:spcAft>
                          <a:spcPts val="600"/>
                        </a:spcAft>
                      </a:pPr>
                      <a:r>
                        <a:rPr lang="en-US" sz="1600" b="0" kern="1200" dirty="0">
                          <a:solidFill>
                            <a:schemeClr val="bg1"/>
                          </a:solidFill>
                          <a:effectLst/>
                          <a:latin typeface="Franklin Gothic Demi Cond" panose="020B0706030402020204" pitchFamily="34" charset="0"/>
                          <a:ea typeface="+mn-ea"/>
                          <a:cs typeface="+mn-cs"/>
                        </a:rPr>
                        <a:t>Cohort</a:t>
                      </a:r>
                      <a:endParaRPr lang="fr-FR" sz="1600" b="0" kern="1200" dirty="0">
                        <a:solidFill>
                          <a:schemeClr val="bg1"/>
                        </a:solidFill>
                        <a:effectLst/>
                        <a:latin typeface="Franklin Gothic Demi Cond" panose="020B0706030402020204" pitchFamily="34" charset="0"/>
                        <a:ea typeface="+mn-ea"/>
                        <a:cs typeface="+mn-cs"/>
                      </a:endParaRPr>
                    </a:p>
                  </a:txBody>
                  <a:tcPr marL="68580" marR="68580" marT="0" marB="0" anchor="ctr">
                    <a:solidFill>
                      <a:schemeClr val="accent6">
                        <a:lumMod val="50000"/>
                      </a:schemeClr>
                    </a:solidFill>
                  </a:tcPr>
                </a:tc>
                <a:tc>
                  <a:txBody>
                    <a:bodyPr/>
                    <a:lstStyle/>
                    <a:p>
                      <a:pPr algn="ctr">
                        <a:lnSpc>
                          <a:spcPct val="107000"/>
                        </a:lnSpc>
                        <a:spcBef>
                          <a:spcPts val="600"/>
                        </a:spcBef>
                        <a:spcAft>
                          <a:spcPts val="600"/>
                        </a:spcAft>
                      </a:pPr>
                      <a:r>
                        <a:rPr lang="en-US" sz="1600" b="0" kern="1200" dirty="0">
                          <a:solidFill>
                            <a:schemeClr val="bg1"/>
                          </a:solidFill>
                          <a:effectLst/>
                          <a:latin typeface="Franklin Gothic Demi Cond" panose="020B0706030402020204" pitchFamily="34" charset="0"/>
                          <a:ea typeface="+mn-ea"/>
                          <a:cs typeface="+mn-cs"/>
                        </a:rPr>
                        <a:t>Location</a:t>
                      </a:r>
                      <a:endParaRPr lang="fr-FR" sz="1600" b="0" kern="1200" dirty="0">
                        <a:solidFill>
                          <a:schemeClr val="bg1"/>
                        </a:solidFill>
                        <a:effectLst/>
                        <a:latin typeface="Franklin Gothic Demi Cond" panose="020B0706030402020204" pitchFamily="34" charset="0"/>
                        <a:ea typeface="+mn-ea"/>
                        <a:cs typeface="+mn-cs"/>
                      </a:endParaRPr>
                    </a:p>
                  </a:txBody>
                  <a:tcPr marL="68580" marR="68580" marT="0" marB="0" anchor="ctr"/>
                </a:tc>
                <a:tc>
                  <a:txBody>
                    <a:bodyPr/>
                    <a:lstStyle/>
                    <a:p>
                      <a:pPr algn="ctr">
                        <a:lnSpc>
                          <a:spcPct val="107000"/>
                        </a:lnSpc>
                        <a:spcBef>
                          <a:spcPts val="600"/>
                        </a:spcBef>
                        <a:spcAft>
                          <a:spcPts val="600"/>
                        </a:spcAft>
                      </a:pPr>
                      <a:r>
                        <a:rPr lang="en-US" sz="1600" b="0" kern="1200" dirty="0">
                          <a:solidFill>
                            <a:schemeClr val="bg1"/>
                          </a:solidFill>
                          <a:effectLst/>
                          <a:latin typeface="Franklin Gothic Demi Cond" panose="020B0706030402020204" pitchFamily="34" charset="0"/>
                          <a:ea typeface="+mn-ea"/>
                          <a:cs typeface="+mn-cs"/>
                        </a:rPr>
                        <a:t>Name of REMEDIA PI contact</a:t>
                      </a:r>
                      <a:endParaRPr lang="fr-FR" sz="1600" b="0" kern="1200" dirty="0">
                        <a:solidFill>
                          <a:schemeClr val="bg1"/>
                        </a:solidFill>
                        <a:effectLst/>
                        <a:latin typeface="Franklin Gothic Demi Cond" panose="020B0706030402020204" pitchFamily="34" charset="0"/>
                        <a:ea typeface="+mn-ea"/>
                        <a:cs typeface="+mn-cs"/>
                      </a:endParaRPr>
                    </a:p>
                  </a:txBody>
                  <a:tcPr marL="68580" marR="68580" marT="0" marB="0" anchor="ctr"/>
                </a:tc>
                <a:tc>
                  <a:txBody>
                    <a:bodyPr/>
                    <a:lstStyle/>
                    <a:p>
                      <a:pPr algn="ctr">
                        <a:lnSpc>
                          <a:spcPct val="107000"/>
                        </a:lnSpc>
                        <a:spcBef>
                          <a:spcPts val="600"/>
                        </a:spcBef>
                        <a:spcAft>
                          <a:spcPts val="600"/>
                        </a:spcAft>
                      </a:pPr>
                      <a:r>
                        <a:rPr lang="en-US" sz="1600" b="0" kern="1200" dirty="0">
                          <a:solidFill>
                            <a:schemeClr val="bg1"/>
                          </a:solidFill>
                          <a:effectLst/>
                          <a:latin typeface="Franklin Gothic Demi Cond" panose="020B0706030402020204" pitchFamily="34" charset="0"/>
                          <a:ea typeface="+mn-ea"/>
                          <a:cs typeface="+mn-cs"/>
                        </a:rPr>
                        <a:t>Population</a:t>
                      </a:r>
                      <a:endParaRPr lang="fr-FR" sz="1600" b="0" kern="1200" dirty="0">
                        <a:solidFill>
                          <a:schemeClr val="bg1"/>
                        </a:solidFill>
                        <a:effectLst/>
                        <a:latin typeface="Franklin Gothic Demi Cond" panose="020B0706030402020204" pitchFamily="34" charset="0"/>
                        <a:ea typeface="+mn-ea"/>
                        <a:cs typeface="+mn-cs"/>
                      </a:endParaRPr>
                    </a:p>
                  </a:txBody>
                  <a:tcPr marL="68580" marR="68580" marT="0" marB="0" anchor="ctr"/>
                </a:tc>
                <a:tc>
                  <a:txBody>
                    <a:bodyPr/>
                    <a:lstStyle/>
                    <a:p>
                      <a:pPr algn="ctr">
                        <a:lnSpc>
                          <a:spcPct val="107000"/>
                        </a:lnSpc>
                        <a:spcBef>
                          <a:spcPts val="600"/>
                        </a:spcBef>
                        <a:spcAft>
                          <a:spcPts val="600"/>
                        </a:spcAft>
                      </a:pPr>
                      <a:r>
                        <a:rPr lang="en-US" sz="1600" b="0" kern="1200" dirty="0">
                          <a:solidFill>
                            <a:schemeClr val="bg1"/>
                          </a:solidFill>
                          <a:effectLst/>
                          <a:latin typeface="Franklin Gothic Demi Cond" panose="020B0706030402020204" pitchFamily="34" charset="0"/>
                          <a:ea typeface="+mn-ea"/>
                          <a:cs typeface="+mn-cs"/>
                        </a:rPr>
                        <a:t>Samples available</a:t>
                      </a:r>
                      <a:endParaRPr lang="fr-FR" sz="1600" b="0" kern="1200" dirty="0">
                        <a:solidFill>
                          <a:schemeClr val="bg1"/>
                        </a:solidFill>
                        <a:effectLst/>
                        <a:latin typeface="Franklin Gothic Demi Cond" panose="020B0706030402020204" pitchFamily="34" charset="0"/>
                        <a:ea typeface="+mn-ea"/>
                        <a:cs typeface="+mn-cs"/>
                      </a:endParaRPr>
                    </a:p>
                  </a:txBody>
                  <a:tcPr marL="0" marR="0" marT="0" marB="0" anchor="ctr"/>
                </a:tc>
                <a:tc>
                  <a:txBody>
                    <a:bodyPr/>
                    <a:lstStyle/>
                    <a:p>
                      <a:pPr marR="354330" algn="ctr">
                        <a:lnSpc>
                          <a:spcPct val="107000"/>
                        </a:lnSpc>
                        <a:spcBef>
                          <a:spcPts val="600"/>
                        </a:spcBef>
                        <a:spcAft>
                          <a:spcPts val="600"/>
                        </a:spcAft>
                      </a:pPr>
                      <a:r>
                        <a:rPr lang="en-US" sz="1600" b="0" kern="1200" dirty="0">
                          <a:solidFill>
                            <a:schemeClr val="bg1"/>
                          </a:solidFill>
                          <a:effectLst/>
                          <a:latin typeface="Franklin Gothic Demi Cond" panose="020B0706030402020204" pitchFamily="34" charset="0"/>
                          <a:ea typeface="+mn-ea"/>
                          <a:cs typeface="+mn-cs"/>
                        </a:rPr>
                        <a:t>Lung Function</a:t>
                      </a:r>
                      <a:endParaRPr lang="fr-FR" sz="1600" b="0" kern="1200" dirty="0">
                        <a:solidFill>
                          <a:schemeClr val="bg1"/>
                        </a:solidFill>
                        <a:effectLst/>
                        <a:latin typeface="Franklin Gothic Demi Cond" panose="020B0706030402020204" pitchFamily="34" charset="0"/>
                        <a:ea typeface="+mn-ea"/>
                        <a:cs typeface="+mn-cs"/>
                      </a:endParaRPr>
                    </a:p>
                  </a:txBody>
                  <a:tcPr marL="0" marR="0" marT="0" marB="0" anchor="ctr"/>
                </a:tc>
                <a:extLst>
                  <a:ext uri="{0D108BD9-81ED-4DB2-BD59-A6C34878D82A}">
                    <a16:rowId xmlns:a16="http://schemas.microsoft.com/office/drawing/2014/main" val="2695699626"/>
                  </a:ext>
                </a:extLst>
              </a:tr>
              <a:tr h="597086">
                <a:tc>
                  <a:txBody>
                    <a:bodyPr/>
                    <a:lstStyle/>
                    <a:p>
                      <a:pPr algn="ctr">
                        <a:lnSpc>
                          <a:spcPct val="107000"/>
                        </a:lnSpc>
                        <a:spcBef>
                          <a:spcPts val="600"/>
                        </a:spcBef>
                        <a:spcAft>
                          <a:spcPts val="600"/>
                        </a:spcAft>
                      </a:pPr>
                      <a:r>
                        <a:rPr lang="en-GB" sz="1600" b="0" dirty="0">
                          <a:effectLst/>
                          <a:latin typeface="Franklin Gothic Demi Cond" panose="020B0706030402020204" pitchFamily="34" charset="0"/>
                        </a:rPr>
                        <a:t>DCH</a:t>
                      </a:r>
                      <a:endParaRPr lang="fr-FR" sz="1800" b="0" dirty="0">
                        <a:effectLst/>
                        <a:latin typeface="Franklin Gothic Demi Cond" panose="020B07060304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algn="ctr">
                        <a:lnSpc>
                          <a:spcPct val="107000"/>
                        </a:lnSpc>
                        <a:spcBef>
                          <a:spcPts val="600"/>
                        </a:spcBef>
                        <a:spcAft>
                          <a:spcPts val="600"/>
                        </a:spcAft>
                      </a:pPr>
                      <a:r>
                        <a:rPr lang="en-US" sz="1200" b="0" dirty="0">
                          <a:effectLst/>
                          <a:latin typeface="Franklin Gothic Demi Cond" panose="020B0706030402020204" pitchFamily="34" charset="0"/>
                        </a:rPr>
                        <a:t>Denmark</a:t>
                      </a:r>
                      <a:endParaRPr lang="fr-FR" sz="1400" b="0" dirty="0">
                        <a:effectLst/>
                        <a:latin typeface="Franklin Gothic Demi Cond" panose="020B07060304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GB" sz="1100" dirty="0">
                          <a:effectLst/>
                          <a:latin typeface="+mj-lt"/>
                        </a:rPr>
                        <a:t>Mette Sorensen</a:t>
                      </a:r>
                      <a:endParaRPr lang="fr-FR"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GB" sz="1100" dirty="0">
                          <a:effectLst/>
                          <a:latin typeface="+mj-lt"/>
                        </a:rPr>
                        <a:t>57053 individuals between 50-65 years at enrolment in 1993-1997</a:t>
                      </a:r>
                      <a:endParaRPr lang="fr-FR"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US" sz="1100">
                          <a:effectLst/>
                          <a:latin typeface="+mj-lt"/>
                        </a:rPr>
                        <a:t>Blood samples</a:t>
                      </a:r>
                      <a:endParaRPr lang="fr-FR" sz="120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R="354330" algn="ctr">
                        <a:lnSpc>
                          <a:spcPct val="107000"/>
                        </a:lnSpc>
                        <a:spcBef>
                          <a:spcPts val="600"/>
                        </a:spcBef>
                        <a:spcAft>
                          <a:spcPts val="600"/>
                        </a:spcAft>
                      </a:pPr>
                      <a:r>
                        <a:rPr lang="en-GB" sz="1100" dirty="0">
                          <a:effectLst/>
                          <a:latin typeface="+mj-lt"/>
                        </a:rPr>
                        <a:t>No</a:t>
                      </a:r>
                      <a:endParaRPr lang="fr-FR" sz="1200" dirty="0">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524837740"/>
                  </a:ext>
                </a:extLst>
              </a:tr>
              <a:tr h="670117">
                <a:tc>
                  <a:txBody>
                    <a:bodyPr/>
                    <a:lstStyle/>
                    <a:p>
                      <a:pPr algn="ctr">
                        <a:lnSpc>
                          <a:spcPct val="107000"/>
                        </a:lnSpc>
                        <a:spcBef>
                          <a:spcPts val="600"/>
                        </a:spcBef>
                        <a:spcAft>
                          <a:spcPts val="600"/>
                        </a:spcAft>
                      </a:pPr>
                      <a:r>
                        <a:rPr lang="en-US" sz="1600" b="0" dirty="0" err="1">
                          <a:effectLst/>
                          <a:latin typeface="Franklin Gothic Demi Cond" panose="020B0706030402020204" pitchFamily="34" charset="0"/>
                        </a:rPr>
                        <a:t>Pélagie</a:t>
                      </a:r>
                      <a:endParaRPr lang="fr-FR" sz="1800" b="0" dirty="0">
                        <a:effectLst/>
                        <a:latin typeface="Franklin Gothic Demi Cond" panose="020B07060304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algn="ctr">
                        <a:lnSpc>
                          <a:spcPct val="107000"/>
                        </a:lnSpc>
                        <a:spcBef>
                          <a:spcPts val="600"/>
                        </a:spcBef>
                        <a:spcAft>
                          <a:spcPts val="600"/>
                        </a:spcAft>
                      </a:pPr>
                      <a:r>
                        <a:rPr lang="en-US" sz="1200" b="0" dirty="0">
                          <a:effectLst/>
                          <a:latin typeface="Franklin Gothic Demi Cond" panose="020B0706030402020204" pitchFamily="34" charset="0"/>
                        </a:rPr>
                        <a:t>France</a:t>
                      </a:r>
                      <a:endParaRPr lang="fr-FR" sz="1400" b="0" dirty="0">
                        <a:effectLst/>
                        <a:latin typeface="Franklin Gothic Demi Cond" panose="020B07060304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US" sz="1100" dirty="0" err="1">
                          <a:effectLst/>
                          <a:latin typeface="+mj-lt"/>
                        </a:rPr>
                        <a:t>Bénédicte</a:t>
                      </a:r>
                      <a:r>
                        <a:rPr lang="en-US" sz="1100" dirty="0">
                          <a:effectLst/>
                          <a:latin typeface="+mj-lt"/>
                        </a:rPr>
                        <a:t> </a:t>
                      </a:r>
                      <a:r>
                        <a:rPr lang="en-US" sz="1100" dirty="0" err="1">
                          <a:effectLst/>
                          <a:latin typeface="+mj-lt"/>
                        </a:rPr>
                        <a:t>Jacquemin</a:t>
                      </a:r>
                      <a:endParaRPr lang="en-US" sz="1100" dirty="0">
                        <a:effectLst/>
                        <a:latin typeface="+mj-lt"/>
                      </a:endParaRPr>
                    </a:p>
                    <a:p>
                      <a:pPr algn="ctr">
                        <a:lnSpc>
                          <a:spcPct val="107000"/>
                        </a:lnSpc>
                        <a:spcBef>
                          <a:spcPts val="600"/>
                        </a:spcBef>
                        <a:spcAft>
                          <a:spcPts val="600"/>
                        </a:spcAft>
                      </a:pPr>
                      <a:r>
                        <a:rPr lang="en-US" sz="1100" dirty="0">
                          <a:effectLst/>
                          <a:latin typeface="+mj-lt"/>
                        </a:rPr>
                        <a:t>Cécile </a:t>
                      </a:r>
                      <a:r>
                        <a:rPr lang="en-US" sz="1100" dirty="0" err="1">
                          <a:effectLst/>
                          <a:latin typeface="+mj-lt"/>
                        </a:rPr>
                        <a:t>Chevrier</a:t>
                      </a:r>
                      <a:endParaRPr lang="fr-FR"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GB" sz="1100" dirty="0">
                          <a:effectLst/>
                          <a:latin typeface="+mj-lt"/>
                        </a:rPr>
                        <a:t>3400 pregnant mothers included in 2002 and followed with their kids since</a:t>
                      </a:r>
                      <a:endParaRPr lang="fr-FR"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US" sz="1100" dirty="0">
                          <a:effectLst/>
                          <a:latin typeface="+mj-lt"/>
                        </a:rPr>
                        <a:t>Cord blood samples at birth, 12 and 17 </a:t>
                      </a:r>
                      <a:r>
                        <a:rPr lang="en-US" sz="1100" dirty="0" err="1">
                          <a:effectLst/>
                          <a:latin typeface="+mj-lt"/>
                        </a:rPr>
                        <a:t>yo</a:t>
                      </a:r>
                      <a:endParaRPr lang="fr-FR" sz="12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R="354330" algn="ctr">
                        <a:lnSpc>
                          <a:spcPct val="107000"/>
                        </a:lnSpc>
                        <a:spcBef>
                          <a:spcPts val="600"/>
                        </a:spcBef>
                        <a:spcAft>
                          <a:spcPts val="600"/>
                        </a:spcAft>
                      </a:pPr>
                      <a:r>
                        <a:rPr lang="en-US" sz="1100" dirty="0">
                          <a:effectLst/>
                          <a:latin typeface="+mj-lt"/>
                        </a:rPr>
                        <a:t>Yes at 16</a:t>
                      </a:r>
                      <a:endParaRPr lang="fr-FR" sz="1200" dirty="0">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136174758"/>
                  </a:ext>
                </a:extLst>
              </a:tr>
              <a:tr h="670117">
                <a:tc>
                  <a:txBody>
                    <a:bodyPr/>
                    <a:lstStyle/>
                    <a:p>
                      <a:pPr algn="ctr">
                        <a:lnSpc>
                          <a:spcPct val="107000"/>
                        </a:lnSpc>
                        <a:spcBef>
                          <a:spcPts val="600"/>
                        </a:spcBef>
                        <a:spcAft>
                          <a:spcPts val="600"/>
                        </a:spcAft>
                      </a:pPr>
                      <a:r>
                        <a:rPr lang="en-US" sz="1600" b="0" dirty="0">
                          <a:effectLst/>
                          <a:latin typeface="Franklin Gothic Demi Cond" panose="020B0706030402020204" pitchFamily="34" charset="0"/>
                        </a:rPr>
                        <a:t>ALSPAC</a:t>
                      </a:r>
                      <a:endParaRPr lang="fr-FR" sz="1800" b="0" dirty="0">
                        <a:effectLst/>
                        <a:latin typeface="Franklin Gothic Demi Cond" panose="020B07060304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algn="ctr">
                        <a:lnSpc>
                          <a:spcPct val="107000"/>
                        </a:lnSpc>
                        <a:spcBef>
                          <a:spcPts val="600"/>
                        </a:spcBef>
                        <a:spcAft>
                          <a:spcPts val="600"/>
                        </a:spcAft>
                      </a:pPr>
                      <a:r>
                        <a:rPr lang="en-US" sz="1200" b="0" dirty="0">
                          <a:effectLst/>
                          <a:latin typeface="Franklin Gothic Demi Cond" panose="020B0706030402020204" pitchFamily="34" charset="0"/>
                        </a:rPr>
                        <a:t>UK</a:t>
                      </a:r>
                      <a:endParaRPr lang="fr-FR" sz="1400" b="0" dirty="0">
                        <a:effectLst/>
                        <a:latin typeface="Franklin Gothic Demi Cond" panose="020B07060304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fr-FR" sz="1100" dirty="0">
                          <a:effectLst/>
                          <a:latin typeface="+mj-lt"/>
                        </a:rPr>
                        <a:t>Sophie </a:t>
                      </a:r>
                      <a:r>
                        <a:rPr lang="fr-FR" sz="1100" dirty="0" err="1">
                          <a:effectLst/>
                          <a:latin typeface="+mj-lt"/>
                        </a:rPr>
                        <a:t>Lanone</a:t>
                      </a:r>
                      <a:endParaRPr lang="fr-FR"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GB" sz="1100" dirty="0">
                          <a:effectLst/>
                          <a:latin typeface="+mj-lt"/>
                        </a:rPr>
                        <a:t>14500 families in the Bristol area</a:t>
                      </a:r>
                      <a:endParaRPr lang="fr-FR"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US" sz="1100" dirty="0">
                          <a:effectLst/>
                          <a:latin typeface="+mj-lt"/>
                        </a:rPr>
                        <a:t>Cord blood sample, Plasma + blood (+ urine starting @ 10 </a:t>
                      </a:r>
                      <a:r>
                        <a:rPr lang="en-US" sz="1100" dirty="0" err="1">
                          <a:effectLst/>
                          <a:latin typeface="+mj-lt"/>
                        </a:rPr>
                        <a:t>yrs</a:t>
                      </a:r>
                      <a:r>
                        <a:rPr lang="en-US" sz="1100" dirty="0">
                          <a:effectLst/>
                          <a:latin typeface="+mj-lt"/>
                        </a:rPr>
                        <a:t>)</a:t>
                      </a:r>
                      <a:endParaRPr lang="fr-FR" sz="12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R="354330" algn="ctr">
                        <a:lnSpc>
                          <a:spcPct val="107000"/>
                        </a:lnSpc>
                        <a:spcBef>
                          <a:spcPts val="600"/>
                        </a:spcBef>
                        <a:spcAft>
                          <a:spcPts val="600"/>
                        </a:spcAft>
                      </a:pPr>
                      <a:r>
                        <a:rPr lang="en-GB" sz="1100" dirty="0">
                          <a:effectLst/>
                          <a:latin typeface="+mj-lt"/>
                        </a:rPr>
                        <a:t>Yes, x3</a:t>
                      </a:r>
                      <a:endParaRPr lang="fr-FR" sz="1200" dirty="0">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828678317"/>
                  </a:ext>
                </a:extLst>
              </a:tr>
              <a:tr h="636170">
                <a:tc>
                  <a:txBody>
                    <a:bodyPr/>
                    <a:lstStyle/>
                    <a:p>
                      <a:pPr algn="ctr">
                        <a:lnSpc>
                          <a:spcPct val="107000"/>
                        </a:lnSpc>
                        <a:spcBef>
                          <a:spcPts val="600"/>
                        </a:spcBef>
                        <a:spcAft>
                          <a:spcPts val="600"/>
                        </a:spcAft>
                      </a:pPr>
                      <a:r>
                        <a:rPr lang="en-GB" sz="1600" b="0" dirty="0">
                          <a:effectLst/>
                          <a:latin typeface="Franklin Gothic Demi Cond" panose="020B0706030402020204" pitchFamily="34" charset="0"/>
                        </a:rPr>
                        <a:t>CF patients’ registry</a:t>
                      </a:r>
                      <a:endParaRPr lang="fr-FR" sz="1800" b="0" dirty="0">
                        <a:effectLst/>
                        <a:latin typeface="Franklin Gothic Demi Cond" panose="020B07060304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algn="ctr">
                        <a:lnSpc>
                          <a:spcPct val="107000"/>
                        </a:lnSpc>
                        <a:spcBef>
                          <a:spcPts val="600"/>
                        </a:spcBef>
                        <a:spcAft>
                          <a:spcPts val="600"/>
                        </a:spcAft>
                      </a:pPr>
                      <a:r>
                        <a:rPr lang="en-US" sz="1200" b="0" dirty="0">
                          <a:effectLst/>
                          <a:latin typeface="Franklin Gothic Demi Cond" panose="020B0706030402020204" pitchFamily="34" charset="0"/>
                        </a:rPr>
                        <a:t>France</a:t>
                      </a:r>
                      <a:endParaRPr lang="fr-FR" sz="1400" b="0" dirty="0">
                        <a:effectLst/>
                        <a:latin typeface="Franklin Gothic Demi Cond" panose="020B07060304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fr-FR" sz="1100" dirty="0">
                          <a:effectLst/>
                          <a:latin typeface="+mj-lt"/>
                        </a:rPr>
                        <a:t>Ralph Epaud</a:t>
                      </a:r>
                      <a:endParaRPr lang="fr-FR"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US" sz="1100">
                          <a:effectLst/>
                          <a:latin typeface="+mj-lt"/>
                        </a:rPr>
                        <a:t>6757 children and adult with confirm CF</a:t>
                      </a:r>
                      <a:endParaRPr lang="fr-FR" sz="12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US" sz="1100" dirty="0">
                          <a:effectLst/>
                          <a:latin typeface="+mj-lt"/>
                        </a:rPr>
                        <a:t>Blood samples</a:t>
                      </a:r>
                      <a:endParaRPr lang="fr-FR" sz="12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R="354330" algn="ctr">
                        <a:lnSpc>
                          <a:spcPct val="107000"/>
                        </a:lnSpc>
                        <a:spcBef>
                          <a:spcPts val="600"/>
                        </a:spcBef>
                        <a:spcAft>
                          <a:spcPts val="600"/>
                        </a:spcAft>
                      </a:pPr>
                      <a:r>
                        <a:rPr lang="en-GB" sz="1100" dirty="0">
                          <a:effectLst/>
                          <a:latin typeface="+mj-lt"/>
                        </a:rPr>
                        <a:t>Yes, annually</a:t>
                      </a:r>
                      <a:endParaRPr lang="fr-FR" sz="1200" dirty="0">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533669034"/>
                  </a:ext>
                </a:extLst>
              </a:tr>
              <a:tr h="896834">
                <a:tc>
                  <a:txBody>
                    <a:bodyPr/>
                    <a:lstStyle/>
                    <a:p>
                      <a:pPr algn="ctr">
                        <a:lnSpc>
                          <a:spcPct val="107000"/>
                        </a:lnSpc>
                        <a:spcBef>
                          <a:spcPts val="600"/>
                        </a:spcBef>
                        <a:spcAft>
                          <a:spcPts val="600"/>
                        </a:spcAft>
                      </a:pPr>
                      <a:r>
                        <a:rPr lang="en-GB" sz="1600" b="0" dirty="0">
                          <a:effectLst/>
                          <a:latin typeface="Franklin Gothic Demi Cond" panose="020B0706030402020204" pitchFamily="34" charset="0"/>
                        </a:rPr>
                        <a:t>NOWAC</a:t>
                      </a:r>
                      <a:endParaRPr lang="fr-FR" sz="1800" b="0" dirty="0">
                        <a:effectLst/>
                        <a:latin typeface="Franklin Gothic Demi Cond" panose="020B07060304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algn="ctr">
                        <a:lnSpc>
                          <a:spcPct val="107000"/>
                        </a:lnSpc>
                        <a:spcBef>
                          <a:spcPts val="600"/>
                        </a:spcBef>
                        <a:spcAft>
                          <a:spcPts val="600"/>
                        </a:spcAft>
                      </a:pPr>
                      <a:r>
                        <a:rPr lang="en-US" sz="1200" b="0" dirty="0">
                          <a:effectLst/>
                          <a:latin typeface="Franklin Gothic Demi Cond" panose="020B0706030402020204" pitchFamily="34" charset="0"/>
                        </a:rPr>
                        <a:t>Norway</a:t>
                      </a:r>
                      <a:endParaRPr lang="fr-FR" sz="1400" b="0" dirty="0">
                        <a:effectLst/>
                        <a:latin typeface="Franklin Gothic Demi Cond" panose="020B07060304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fr-FR" sz="1100" dirty="0" err="1">
                          <a:effectLst/>
                          <a:latin typeface="+mj-lt"/>
                        </a:rPr>
                        <a:t>Torkjel</a:t>
                      </a:r>
                      <a:r>
                        <a:rPr lang="fr-FR" sz="1100" dirty="0">
                          <a:effectLst/>
                          <a:latin typeface="+mj-lt"/>
                        </a:rPr>
                        <a:t> M </a:t>
                      </a:r>
                      <a:r>
                        <a:rPr lang="fr-FR" sz="1100" dirty="0" err="1">
                          <a:effectLst/>
                          <a:latin typeface="+mj-lt"/>
                        </a:rPr>
                        <a:t>Sandanger</a:t>
                      </a:r>
                      <a:endParaRPr lang="fr-FR"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GB" sz="1100">
                          <a:effectLst/>
                          <a:latin typeface="+mj-lt"/>
                        </a:rPr>
                        <a:t>170,000 Norwegian women</a:t>
                      </a:r>
                      <a:endParaRPr lang="fr-FR" sz="12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600"/>
                        </a:spcBef>
                        <a:spcAft>
                          <a:spcPts val="600"/>
                        </a:spcAft>
                      </a:pPr>
                      <a:r>
                        <a:rPr lang="en-GB" sz="1100" dirty="0">
                          <a:effectLst/>
                          <a:latin typeface="+mj-lt"/>
                        </a:rPr>
                        <a:t>Blood, including preserved mRNA in PAX tubes, white blood cells (buffy coat), and plasma</a:t>
                      </a:r>
                      <a:endParaRPr lang="fr-FR" sz="1200" dirty="0">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R="354330" algn="ctr">
                        <a:lnSpc>
                          <a:spcPct val="107000"/>
                        </a:lnSpc>
                        <a:spcBef>
                          <a:spcPts val="600"/>
                        </a:spcBef>
                        <a:spcAft>
                          <a:spcPts val="600"/>
                        </a:spcAft>
                      </a:pPr>
                      <a:r>
                        <a:rPr lang="en-GB" sz="1100" dirty="0">
                          <a:effectLst/>
                          <a:latin typeface="+mj-lt"/>
                        </a:rPr>
                        <a:t>Yes</a:t>
                      </a:r>
                      <a:endParaRPr lang="fr-FR" sz="1200" dirty="0">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971321736"/>
                  </a:ext>
                </a:extLst>
              </a:tr>
            </a:tbl>
          </a:graphicData>
        </a:graphic>
      </p:graphicFrame>
      <p:sp>
        <p:nvSpPr>
          <p:cNvPr id="5" name="Rectangle 4">
            <a:extLst>
              <a:ext uri="{FF2B5EF4-FFF2-40B4-BE49-F238E27FC236}">
                <a16:creationId xmlns:a16="http://schemas.microsoft.com/office/drawing/2014/main" id="{2BB857A7-2D83-45A6-BA3F-8B39357E134B}"/>
              </a:ext>
            </a:extLst>
          </p:cNvPr>
          <p:cNvSpPr/>
          <p:nvPr/>
        </p:nvSpPr>
        <p:spPr>
          <a:xfrm>
            <a:off x="1654464" y="5948493"/>
            <a:ext cx="9877197" cy="369332"/>
          </a:xfrm>
          <a:prstGeom prst="rect">
            <a:avLst/>
          </a:prstGeom>
        </p:spPr>
        <p:txBody>
          <a:bodyPr wrap="square">
            <a:spAutoFit/>
          </a:bodyPr>
          <a:lstStyle/>
          <a:p>
            <a:pPr marR="143510">
              <a:spcAft>
                <a:spcPts val="0"/>
              </a:spcAft>
            </a:pPr>
            <a:r>
              <a:rPr lang="en-GB" b="1" dirty="0">
                <a:latin typeface="+mj-lt"/>
                <a:ea typeface="Times New Roman" panose="02020603050405020304" pitchFamily="18" charset="0"/>
              </a:rPr>
              <a:t>►CF/ COPD patients and subjects at various times of life with lung function evaluation</a:t>
            </a:r>
            <a:endParaRPr lang="fr-FR" sz="2000" b="1" dirty="0">
              <a:effectLst/>
              <a:latin typeface="+mj-lt"/>
              <a:ea typeface="Times New Roman" panose="02020603050405020304" pitchFamily="18" charset="0"/>
            </a:endParaRPr>
          </a:p>
        </p:txBody>
      </p:sp>
      <p:sp>
        <p:nvSpPr>
          <p:cNvPr id="8" name="Titre 1">
            <a:extLst>
              <a:ext uri="{FF2B5EF4-FFF2-40B4-BE49-F238E27FC236}">
                <a16:creationId xmlns:a16="http://schemas.microsoft.com/office/drawing/2014/main" id="{BAED76C6-543E-4D06-B81E-46AC7FA191A4}"/>
              </a:ext>
            </a:extLst>
          </p:cNvPr>
          <p:cNvSpPr>
            <a:spLocks noGrp="1"/>
          </p:cNvSpPr>
          <p:nvPr>
            <p:ph type="title"/>
          </p:nvPr>
        </p:nvSpPr>
        <p:spPr>
          <a:xfrm>
            <a:off x="922594" y="352970"/>
            <a:ext cx="10515600" cy="525572"/>
          </a:xfrm>
        </p:spPr>
        <p:txBody>
          <a:bodyPr>
            <a:normAutofit/>
          </a:bodyPr>
          <a:lstStyle/>
          <a:p>
            <a:r>
              <a:rPr lang="fr-FR" sz="2400" dirty="0" err="1">
                <a:solidFill>
                  <a:schemeClr val="accent5">
                    <a:lumMod val="75000"/>
                  </a:schemeClr>
                </a:solidFill>
                <a:latin typeface="Century Gothic" panose="020B0502020202020204" pitchFamily="34" charset="0"/>
              </a:rPr>
              <a:t>Task</a:t>
            </a:r>
            <a:r>
              <a:rPr lang="fr-FR" sz="2400" dirty="0">
                <a:solidFill>
                  <a:schemeClr val="accent5">
                    <a:lumMod val="75000"/>
                  </a:schemeClr>
                </a:solidFill>
                <a:latin typeface="Century Gothic" panose="020B0502020202020204" pitchFamily="34" charset="0"/>
              </a:rPr>
              <a:t> 2.1</a:t>
            </a:r>
            <a:r>
              <a:rPr lang="en-US" sz="2400" dirty="0">
                <a:solidFill>
                  <a:schemeClr val="accent5">
                    <a:lumMod val="75000"/>
                  </a:schemeClr>
                </a:solidFill>
                <a:latin typeface="Century Gothic" panose="020B0502020202020204" pitchFamily="34" charset="0"/>
              </a:rPr>
              <a:t> Preexisting data integration</a:t>
            </a:r>
            <a:endParaRPr lang="fr-FR" sz="2400" dirty="0">
              <a:solidFill>
                <a:schemeClr val="accent5">
                  <a:lumMod val="75000"/>
                </a:schemeClr>
              </a:solidFill>
              <a:latin typeface="Century Gothic" panose="020B0502020202020204" pitchFamily="34" charset="0"/>
            </a:endParaRPr>
          </a:p>
        </p:txBody>
      </p:sp>
      <p:pic>
        <p:nvPicPr>
          <p:cNvPr id="10" name="Image 9">
            <a:extLst>
              <a:ext uri="{FF2B5EF4-FFF2-40B4-BE49-F238E27FC236}">
                <a16:creationId xmlns:a16="http://schemas.microsoft.com/office/drawing/2014/main" id="{C88A01E6-F134-498F-B7BB-CA3AF8B17876}"/>
              </a:ext>
            </a:extLst>
          </p:cNvPr>
          <p:cNvPicPr>
            <a:picLocks noChangeAspect="1"/>
          </p:cNvPicPr>
          <p:nvPr/>
        </p:nvPicPr>
        <p:blipFill rotWithShape="1">
          <a:blip r:embed="rId2">
            <a:duotone>
              <a:schemeClr val="bg2">
                <a:shade val="45000"/>
                <a:satMod val="135000"/>
              </a:schemeClr>
              <a:prstClr val="white"/>
            </a:duotone>
          </a:blip>
          <a:srcRect l="22830" t="18141" r="22828" b="15812"/>
          <a:stretch/>
        </p:blipFill>
        <p:spPr>
          <a:xfrm>
            <a:off x="201436" y="314087"/>
            <a:ext cx="577314" cy="701664"/>
          </a:xfrm>
          <a:prstGeom prst="rect">
            <a:avLst/>
          </a:prstGeom>
          <a:solidFill>
            <a:schemeClr val="accent5">
              <a:lumMod val="75000"/>
            </a:schemeClr>
          </a:solidFill>
        </p:spPr>
      </p:pic>
    </p:spTree>
    <p:extLst>
      <p:ext uri="{BB962C8B-B14F-4D97-AF65-F5344CB8AC3E}">
        <p14:creationId xmlns:p14="http://schemas.microsoft.com/office/powerpoint/2010/main" val="4203552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2EA45C7-B3BF-4E0C-895D-F54124E51C75}"/>
              </a:ext>
            </a:extLst>
          </p:cNvPr>
          <p:cNvSpPr>
            <a:spLocks noGrp="1"/>
          </p:cNvSpPr>
          <p:nvPr>
            <p:ph type="sldNum" sz="quarter" idx="12"/>
          </p:nvPr>
        </p:nvSpPr>
        <p:spPr/>
        <p:txBody>
          <a:bodyPr/>
          <a:lstStyle/>
          <a:p>
            <a:fld id="{C726DED8-A52F-734C-904E-54829A63AD48}" type="slidenum">
              <a:rPr lang="en-US" smtClean="0"/>
              <a:pPr/>
              <a:t>19</a:t>
            </a:fld>
            <a:endParaRPr lang="en-US"/>
          </a:p>
        </p:txBody>
      </p:sp>
      <p:sp>
        <p:nvSpPr>
          <p:cNvPr id="3" name="Titre 2">
            <a:extLst>
              <a:ext uri="{FF2B5EF4-FFF2-40B4-BE49-F238E27FC236}">
                <a16:creationId xmlns:a16="http://schemas.microsoft.com/office/drawing/2014/main" id="{769DCD32-B04B-4381-B4F5-1ED5957F54AD}"/>
              </a:ext>
            </a:extLst>
          </p:cNvPr>
          <p:cNvSpPr>
            <a:spLocks noGrp="1"/>
          </p:cNvSpPr>
          <p:nvPr>
            <p:ph type="title"/>
          </p:nvPr>
        </p:nvSpPr>
        <p:spPr/>
        <p:txBody>
          <a:bodyPr/>
          <a:lstStyle/>
          <a:p>
            <a:r>
              <a:rPr lang="en-US" dirty="0"/>
              <a:t>Objectives and study populations</a:t>
            </a:r>
          </a:p>
        </p:txBody>
      </p:sp>
      <p:sp>
        <p:nvSpPr>
          <p:cNvPr id="4" name="Rectangle 3">
            <a:extLst>
              <a:ext uri="{FF2B5EF4-FFF2-40B4-BE49-F238E27FC236}">
                <a16:creationId xmlns:a16="http://schemas.microsoft.com/office/drawing/2014/main" id="{04DEDA75-AE3C-48A6-84BB-D5A56121BBED}"/>
              </a:ext>
            </a:extLst>
          </p:cNvPr>
          <p:cNvSpPr/>
          <p:nvPr/>
        </p:nvSpPr>
        <p:spPr>
          <a:xfrm>
            <a:off x="464949" y="5490018"/>
            <a:ext cx="4903664" cy="898902"/>
          </a:xfrm>
          <a:prstGeom prst="rect">
            <a:avLst/>
          </a:prstGeom>
          <a:gradFill>
            <a:gsLst>
              <a:gs pos="0">
                <a:srgbClr val="962C76"/>
              </a:gs>
              <a:gs pos="100000">
                <a:srgbClr val="E61B7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a:latin typeface="Montserrat" pitchFamily="2" charset="77"/>
              </a:rPr>
              <a:t>COPD</a:t>
            </a:r>
          </a:p>
          <a:p>
            <a:pPr algn="l"/>
            <a:r>
              <a:rPr lang="en-US" sz="1400">
                <a:latin typeface="Montserrat" pitchFamily="2" charset="77"/>
              </a:rPr>
              <a:t>Exposome-related </a:t>
            </a:r>
          </a:p>
          <a:p>
            <a:pPr algn="l"/>
            <a:r>
              <a:rPr lang="en-US" sz="1400">
                <a:latin typeface="Montserrat" pitchFamily="2" charset="77"/>
              </a:rPr>
              <a:t>risk factors and prognostic factors  </a:t>
            </a:r>
          </a:p>
        </p:txBody>
      </p:sp>
      <p:sp>
        <p:nvSpPr>
          <p:cNvPr id="6" name="Rectangle 5">
            <a:extLst>
              <a:ext uri="{FF2B5EF4-FFF2-40B4-BE49-F238E27FC236}">
                <a16:creationId xmlns:a16="http://schemas.microsoft.com/office/drawing/2014/main" id="{C9AE19BA-FE40-4EE9-9A7C-949F34AE317B}"/>
              </a:ext>
            </a:extLst>
          </p:cNvPr>
          <p:cNvSpPr/>
          <p:nvPr/>
        </p:nvSpPr>
        <p:spPr>
          <a:xfrm>
            <a:off x="9716145" y="5524114"/>
            <a:ext cx="1941881" cy="898902"/>
          </a:xfrm>
          <a:prstGeom prst="rect">
            <a:avLst/>
          </a:prstGeom>
          <a:gradFill>
            <a:gsLst>
              <a:gs pos="0">
                <a:srgbClr val="962C76"/>
              </a:gs>
              <a:gs pos="100000">
                <a:srgbClr val="E61B7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a:latin typeface="Montserrat" pitchFamily="2" charset="77"/>
              </a:rPr>
              <a:t>CF</a:t>
            </a:r>
          </a:p>
          <a:p>
            <a:r>
              <a:rPr lang="en-US" sz="1400">
                <a:latin typeface="Montserrat" pitchFamily="2" charset="77"/>
              </a:rPr>
              <a:t>Exposome-related </a:t>
            </a:r>
          </a:p>
          <a:p>
            <a:pPr algn="l"/>
            <a:r>
              <a:rPr lang="en-US" sz="1400">
                <a:latin typeface="Montserrat" pitchFamily="2" charset="77"/>
              </a:rPr>
              <a:t>prognostic factors  </a:t>
            </a:r>
          </a:p>
        </p:txBody>
      </p:sp>
      <p:sp>
        <p:nvSpPr>
          <p:cNvPr id="8" name="Rectangle 7">
            <a:extLst>
              <a:ext uri="{FF2B5EF4-FFF2-40B4-BE49-F238E27FC236}">
                <a16:creationId xmlns:a16="http://schemas.microsoft.com/office/drawing/2014/main" id="{FC5ABB13-07DD-4C61-B08E-0A7118F64B8E}"/>
              </a:ext>
            </a:extLst>
          </p:cNvPr>
          <p:cNvSpPr/>
          <p:nvPr/>
        </p:nvSpPr>
        <p:spPr>
          <a:xfrm>
            <a:off x="6442258" y="5534964"/>
            <a:ext cx="2834642" cy="898902"/>
          </a:xfrm>
          <a:prstGeom prst="rect">
            <a:avLst/>
          </a:prstGeom>
          <a:gradFill>
            <a:gsLst>
              <a:gs pos="0">
                <a:srgbClr val="962C76"/>
              </a:gs>
              <a:gs pos="100000">
                <a:srgbClr val="E61B7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a:latin typeface="Montserrat" pitchFamily="2" charset="77"/>
              </a:rPr>
              <a:t>Lung function status and trajectories </a:t>
            </a:r>
          </a:p>
        </p:txBody>
      </p:sp>
      <p:sp>
        <p:nvSpPr>
          <p:cNvPr id="9" name="Rectangle 8">
            <a:extLst>
              <a:ext uri="{FF2B5EF4-FFF2-40B4-BE49-F238E27FC236}">
                <a16:creationId xmlns:a16="http://schemas.microsoft.com/office/drawing/2014/main" id="{192CBE2A-E804-4118-9F19-15E8AE8AFFE1}"/>
              </a:ext>
            </a:extLst>
          </p:cNvPr>
          <p:cNvSpPr/>
          <p:nvPr/>
        </p:nvSpPr>
        <p:spPr>
          <a:xfrm>
            <a:off x="6296574" y="1224368"/>
            <a:ext cx="1441342" cy="7780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latin typeface="Montserrat" pitchFamily="2" charset="77"/>
              </a:rPr>
              <a:t>ALSPAC</a:t>
            </a:r>
          </a:p>
        </p:txBody>
      </p:sp>
      <p:sp>
        <p:nvSpPr>
          <p:cNvPr id="11" name="Rectangle 10">
            <a:extLst>
              <a:ext uri="{FF2B5EF4-FFF2-40B4-BE49-F238E27FC236}">
                <a16:creationId xmlns:a16="http://schemas.microsoft.com/office/drawing/2014/main" id="{12A8EBAF-96EB-45E2-8213-A6C8A43B9E31}"/>
              </a:ext>
            </a:extLst>
          </p:cNvPr>
          <p:cNvSpPr/>
          <p:nvPr/>
        </p:nvSpPr>
        <p:spPr>
          <a:xfrm>
            <a:off x="7775113" y="1224368"/>
            <a:ext cx="1441342" cy="7780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latin typeface="Montserrat" pitchFamily="2" charset="77"/>
              </a:rPr>
              <a:t>PELAGIE</a:t>
            </a:r>
          </a:p>
        </p:txBody>
      </p:sp>
      <p:sp>
        <p:nvSpPr>
          <p:cNvPr id="12" name="Rectangle 11">
            <a:extLst>
              <a:ext uri="{FF2B5EF4-FFF2-40B4-BE49-F238E27FC236}">
                <a16:creationId xmlns:a16="http://schemas.microsoft.com/office/drawing/2014/main" id="{C686F913-7DB3-4DEF-AFDA-E2100C2D1E94}"/>
              </a:ext>
            </a:extLst>
          </p:cNvPr>
          <p:cNvSpPr/>
          <p:nvPr/>
        </p:nvSpPr>
        <p:spPr>
          <a:xfrm>
            <a:off x="434227" y="1242707"/>
            <a:ext cx="1905380" cy="7780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latin typeface="Montserrat" pitchFamily="2" charset="77"/>
              </a:rPr>
              <a:t>DCH</a:t>
            </a:r>
          </a:p>
        </p:txBody>
      </p:sp>
      <p:sp>
        <p:nvSpPr>
          <p:cNvPr id="13" name="Rectangle 12">
            <a:extLst>
              <a:ext uri="{FF2B5EF4-FFF2-40B4-BE49-F238E27FC236}">
                <a16:creationId xmlns:a16="http://schemas.microsoft.com/office/drawing/2014/main" id="{A89B4071-CD28-4BC8-9BF1-B4CBD9AA7709}"/>
              </a:ext>
            </a:extLst>
          </p:cNvPr>
          <p:cNvSpPr/>
          <p:nvPr/>
        </p:nvSpPr>
        <p:spPr>
          <a:xfrm>
            <a:off x="2749798" y="1242706"/>
            <a:ext cx="1905380" cy="7780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latin typeface="Montserrat" pitchFamily="2" charset="77"/>
              </a:rPr>
              <a:t>NOWAC</a:t>
            </a:r>
          </a:p>
        </p:txBody>
      </p:sp>
      <p:sp>
        <p:nvSpPr>
          <p:cNvPr id="14" name="Rectangle : coins arrondis 13">
            <a:extLst>
              <a:ext uri="{FF2B5EF4-FFF2-40B4-BE49-F238E27FC236}">
                <a16:creationId xmlns:a16="http://schemas.microsoft.com/office/drawing/2014/main" id="{DC3E2FDE-2E78-48FD-B8F6-93A524534D00}"/>
              </a:ext>
            </a:extLst>
          </p:cNvPr>
          <p:cNvSpPr/>
          <p:nvPr/>
        </p:nvSpPr>
        <p:spPr>
          <a:xfrm>
            <a:off x="327058" y="2554540"/>
            <a:ext cx="2512517" cy="174354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dirty="0">
                <a:solidFill>
                  <a:schemeClr val="tx1"/>
                </a:solidFill>
                <a:latin typeface="Montserrat" pitchFamily="2" charset="77"/>
              </a:rPr>
              <a:t>Incident COPD (N=</a:t>
            </a:r>
            <a:r>
              <a:rPr lang="en-US" sz="1100" b="1" dirty="0">
                <a:solidFill>
                  <a:srgbClr val="FF0000"/>
                </a:solidFill>
                <a:latin typeface="Montserrat" pitchFamily="2" charset="77"/>
              </a:rPr>
              <a:t>100</a:t>
            </a:r>
            <a:r>
              <a:rPr lang="en-US" sz="1100" b="1" dirty="0">
                <a:solidFill>
                  <a:schemeClr val="tx1"/>
                </a:solidFill>
                <a:latin typeface="Montserrat" pitchFamily="2" charset="77"/>
              </a:rPr>
              <a:t>)</a:t>
            </a:r>
          </a:p>
          <a:p>
            <a:pPr algn="ctr"/>
            <a:r>
              <a:rPr lang="en-US" sz="800" dirty="0">
                <a:solidFill>
                  <a:schemeClr val="tx1"/>
                </a:solidFill>
                <a:latin typeface="Montserrat" pitchFamily="2" charset="77"/>
              </a:rPr>
              <a:t>Estimated 2-3k [DCH]</a:t>
            </a:r>
          </a:p>
        </p:txBody>
      </p:sp>
      <p:sp>
        <p:nvSpPr>
          <p:cNvPr id="15" name="ZoneTexte 14">
            <a:extLst>
              <a:ext uri="{FF2B5EF4-FFF2-40B4-BE49-F238E27FC236}">
                <a16:creationId xmlns:a16="http://schemas.microsoft.com/office/drawing/2014/main" id="{9CA680AC-9AB3-4C48-BCC8-265500B84348}"/>
              </a:ext>
            </a:extLst>
          </p:cNvPr>
          <p:cNvSpPr txBox="1"/>
          <p:nvPr/>
        </p:nvSpPr>
        <p:spPr>
          <a:xfrm>
            <a:off x="347661" y="818311"/>
            <a:ext cx="700833" cy="307777"/>
          </a:xfrm>
          <a:prstGeom prst="rect">
            <a:avLst/>
          </a:prstGeom>
          <a:noFill/>
        </p:spPr>
        <p:txBody>
          <a:bodyPr wrap="none" rtlCol="0">
            <a:spAutoFit/>
          </a:bodyPr>
          <a:lstStyle/>
          <a:p>
            <a:pPr algn="l"/>
            <a:r>
              <a:rPr lang="en-US" sz="1400" i="1">
                <a:latin typeface="Arial Narrow" panose="020B0606020202030204" pitchFamily="34" charset="0"/>
              </a:rPr>
              <a:t>Cohorts</a:t>
            </a:r>
          </a:p>
        </p:txBody>
      </p:sp>
      <p:sp>
        <p:nvSpPr>
          <p:cNvPr id="16" name="Rectangle 15">
            <a:extLst>
              <a:ext uri="{FF2B5EF4-FFF2-40B4-BE49-F238E27FC236}">
                <a16:creationId xmlns:a16="http://schemas.microsoft.com/office/drawing/2014/main" id="{B4CF410B-9A42-49CD-BC6B-BE17D449EE60}"/>
              </a:ext>
            </a:extLst>
          </p:cNvPr>
          <p:cNvSpPr/>
          <p:nvPr/>
        </p:nvSpPr>
        <p:spPr>
          <a:xfrm>
            <a:off x="9586476" y="1224368"/>
            <a:ext cx="1433594" cy="7780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latin typeface="Montserrat" pitchFamily="2" charset="77"/>
              </a:rPr>
              <a:t>CF Registry</a:t>
            </a:r>
          </a:p>
        </p:txBody>
      </p:sp>
      <p:sp>
        <p:nvSpPr>
          <p:cNvPr id="17" name="Rectangle : coins arrondis 16">
            <a:extLst>
              <a:ext uri="{FF2B5EF4-FFF2-40B4-BE49-F238E27FC236}">
                <a16:creationId xmlns:a16="http://schemas.microsoft.com/office/drawing/2014/main" id="{DB2EDD53-6AE3-40F7-8C56-73B3CCA8AEA7}"/>
              </a:ext>
            </a:extLst>
          </p:cNvPr>
          <p:cNvSpPr/>
          <p:nvPr/>
        </p:nvSpPr>
        <p:spPr>
          <a:xfrm>
            <a:off x="2990955" y="2599445"/>
            <a:ext cx="2604304" cy="176052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100" b="1" dirty="0">
                <a:solidFill>
                  <a:schemeClr val="tx1"/>
                </a:solidFill>
                <a:latin typeface="Montserrat" pitchFamily="2" charset="77"/>
              </a:rPr>
              <a:t>Controls (N=</a:t>
            </a:r>
            <a:r>
              <a:rPr lang="en-US" sz="1100" b="1" dirty="0">
                <a:solidFill>
                  <a:srgbClr val="FF0000"/>
                </a:solidFill>
                <a:latin typeface="Montserrat" pitchFamily="2" charset="77"/>
              </a:rPr>
              <a:t>100</a:t>
            </a:r>
            <a:r>
              <a:rPr lang="en-US" sz="1100" b="1" dirty="0">
                <a:solidFill>
                  <a:schemeClr val="tx1"/>
                </a:solidFill>
                <a:latin typeface="Montserrat" pitchFamily="2" charset="77"/>
              </a:rPr>
              <a:t>)</a:t>
            </a:r>
          </a:p>
        </p:txBody>
      </p:sp>
      <p:sp>
        <p:nvSpPr>
          <p:cNvPr id="19" name="ZoneTexte 18">
            <a:extLst>
              <a:ext uri="{FF2B5EF4-FFF2-40B4-BE49-F238E27FC236}">
                <a16:creationId xmlns:a16="http://schemas.microsoft.com/office/drawing/2014/main" id="{58FFF9FE-5836-4F45-BDB2-67AF07C369FA}"/>
              </a:ext>
            </a:extLst>
          </p:cNvPr>
          <p:cNvSpPr txBox="1"/>
          <p:nvPr/>
        </p:nvSpPr>
        <p:spPr>
          <a:xfrm>
            <a:off x="360000" y="2193601"/>
            <a:ext cx="3694601" cy="307777"/>
          </a:xfrm>
          <a:prstGeom prst="rect">
            <a:avLst/>
          </a:prstGeom>
          <a:noFill/>
        </p:spPr>
        <p:txBody>
          <a:bodyPr wrap="none" rtlCol="0">
            <a:spAutoFit/>
          </a:bodyPr>
          <a:lstStyle/>
          <a:p>
            <a:pPr algn="l"/>
            <a:r>
              <a:rPr lang="en-US" sz="1400" i="1">
                <a:latin typeface="Arial Narrow" panose="020B0606020202030204" pitchFamily="34" charset="0"/>
              </a:rPr>
              <a:t>Targeted case-control studies: subgroups of interest </a:t>
            </a:r>
          </a:p>
        </p:txBody>
      </p:sp>
      <p:sp>
        <p:nvSpPr>
          <p:cNvPr id="21" name="Rectangle : coins arrondis 20">
            <a:extLst>
              <a:ext uri="{FF2B5EF4-FFF2-40B4-BE49-F238E27FC236}">
                <a16:creationId xmlns:a16="http://schemas.microsoft.com/office/drawing/2014/main" id="{B9440E8A-F32E-4B70-9746-BC90A9D1C667}"/>
              </a:ext>
            </a:extLst>
          </p:cNvPr>
          <p:cNvSpPr/>
          <p:nvPr/>
        </p:nvSpPr>
        <p:spPr>
          <a:xfrm>
            <a:off x="564664" y="3208001"/>
            <a:ext cx="963301" cy="797940"/>
          </a:xfrm>
          <a:prstGeom prst="roundRect">
            <a:avLst/>
          </a:prstGeom>
          <a:solidFill>
            <a:schemeClr val="accent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chemeClr val="tx1"/>
                </a:solidFill>
                <a:latin typeface="Montserrat" pitchFamily="2" charset="77"/>
              </a:rPr>
              <a:t>Smokers (50%)</a:t>
            </a:r>
          </a:p>
        </p:txBody>
      </p:sp>
      <p:sp>
        <p:nvSpPr>
          <p:cNvPr id="23" name="Rectangle : coins arrondis 22">
            <a:extLst>
              <a:ext uri="{FF2B5EF4-FFF2-40B4-BE49-F238E27FC236}">
                <a16:creationId xmlns:a16="http://schemas.microsoft.com/office/drawing/2014/main" id="{FBD9EC0F-4153-4705-8AB8-028157C3C94E}"/>
              </a:ext>
            </a:extLst>
          </p:cNvPr>
          <p:cNvSpPr/>
          <p:nvPr/>
        </p:nvSpPr>
        <p:spPr>
          <a:xfrm>
            <a:off x="3064950" y="3692368"/>
            <a:ext cx="2387176" cy="481653"/>
          </a:xfrm>
          <a:prstGeom prst="round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b="1" dirty="0">
                <a:solidFill>
                  <a:schemeClr val="tx1"/>
                </a:solidFill>
                <a:latin typeface="Montserrat" pitchFamily="2" charset="77"/>
              </a:rPr>
              <a:t>Normal +/-altered lung functions w/o COPD</a:t>
            </a:r>
          </a:p>
        </p:txBody>
      </p:sp>
      <p:sp>
        <p:nvSpPr>
          <p:cNvPr id="24" name="Rectangle : coins arrondis 23">
            <a:extLst>
              <a:ext uri="{FF2B5EF4-FFF2-40B4-BE49-F238E27FC236}">
                <a16:creationId xmlns:a16="http://schemas.microsoft.com/office/drawing/2014/main" id="{3070E786-7BDD-44DC-AC52-076FF9566B6B}"/>
              </a:ext>
            </a:extLst>
          </p:cNvPr>
          <p:cNvSpPr/>
          <p:nvPr/>
        </p:nvSpPr>
        <p:spPr>
          <a:xfrm>
            <a:off x="487454" y="4734870"/>
            <a:ext cx="3446823" cy="60753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1400" b="1">
                <a:solidFill>
                  <a:schemeClr val="tx1"/>
                </a:solidFill>
                <a:latin typeface="Montserrat" pitchFamily="2" charset="77"/>
              </a:rPr>
              <a:t>Overall population</a:t>
            </a:r>
          </a:p>
          <a:p>
            <a:pPr algn="l"/>
            <a:r>
              <a:rPr lang="en-US" sz="1400" i="1">
                <a:solidFill>
                  <a:schemeClr val="tx1"/>
                </a:solidFill>
                <a:latin typeface="Montserrat" pitchFamily="2" charset="77"/>
              </a:rPr>
              <a:t>Exposome-related clusters</a:t>
            </a:r>
          </a:p>
        </p:txBody>
      </p:sp>
      <p:cxnSp>
        <p:nvCxnSpPr>
          <p:cNvPr id="27" name="Connecteur droit 26">
            <a:extLst>
              <a:ext uri="{FF2B5EF4-FFF2-40B4-BE49-F238E27FC236}">
                <a16:creationId xmlns:a16="http://schemas.microsoft.com/office/drawing/2014/main" id="{15BB5970-7851-48A7-81DD-266B3725BEB9}"/>
              </a:ext>
            </a:extLst>
          </p:cNvPr>
          <p:cNvCxnSpPr/>
          <p:nvPr/>
        </p:nvCxnSpPr>
        <p:spPr>
          <a:xfrm>
            <a:off x="464949" y="2470430"/>
            <a:ext cx="1065663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E0C26F0B-7F8A-4C6B-9351-0A724FFD27DF}"/>
              </a:ext>
            </a:extLst>
          </p:cNvPr>
          <p:cNvSpPr txBox="1"/>
          <p:nvPr/>
        </p:nvSpPr>
        <p:spPr>
          <a:xfrm>
            <a:off x="360821" y="4329026"/>
            <a:ext cx="3297698" cy="307777"/>
          </a:xfrm>
          <a:prstGeom prst="rect">
            <a:avLst/>
          </a:prstGeom>
          <a:noFill/>
        </p:spPr>
        <p:txBody>
          <a:bodyPr wrap="none" rtlCol="0">
            <a:spAutoFit/>
          </a:bodyPr>
          <a:lstStyle/>
          <a:p>
            <a:pPr algn="l"/>
            <a:r>
              <a:rPr lang="en-US" sz="1400" i="1">
                <a:latin typeface="Arial Narrow" panose="020B0606020202030204" pitchFamily="34" charset="0"/>
              </a:rPr>
              <a:t>Exposure characterization on large populations </a:t>
            </a:r>
          </a:p>
        </p:txBody>
      </p:sp>
      <p:cxnSp>
        <p:nvCxnSpPr>
          <p:cNvPr id="29" name="Connecteur droit 28">
            <a:extLst>
              <a:ext uri="{FF2B5EF4-FFF2-40B4-BE49-F238E27FC236}">
                <a16:creationId xmlns:a16="http://schemas.microsoft.com/office/drawing/2014/main" id="{1420CB97-E93D-4F10-B98C-48DA5C217C92}"/>
              </a:ext>
            </a:extLst>
          </p:cNvPr>
          <p:cNvCxnSpPr/>
          <p:nvPr/>
        </p:nvCxnSpPr>
        <p:spPr>
          <a:xfrm>
            <a:off x="465770" y="4605855"/>
            <a:ext cx="1065663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0" name="Parenthèse ouvrante 29">
            <a:extLst>
              <a:ext uri="{FF2B5EF4-FFF2-40B4-BE49-F238E27FC236}">
                <a16:creationId xmlns:a16="http://schemas.microsoft.com/office/drawing/2014/main" id="{D3B6DDE4-7B70-4F32-BEEA-588E7BFEB050}"/>
              </a:ext>
            </a:extLst>
          </p:cNvPr>
          <p:cNvSpPr/>
          <p:nvPr/>
        </p:nvSpPr>
        <p:spPr>
          <a:xfrm>
            <a:off x="201478" y="2346443"/>
            <a:ext cx="146183" cy="2210059"/>
          </a:xfrm>
          <a:prstGeom prst="leftBracket">
            <a:avLst/>
          </a:prstGeom>
          <a:ln>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Connecteur droit 31">
            <a:extLst>
              <a:ext uri="{FF2B5EF4-FFF2-40B4-BE49-F238E27FC236}">
                <a16:creationId xmlns:a16="http://schemas.microsoft.com/office/drawing/2014/main" id="{C35184C8-AFD9-4837-AE31-BF2375C7BF08}"/>
              </a:ext>
            </a:extLst>
          </p:cNvPr>
          <p:cNvCxnSpPr>
            <a:cxnSpLocks/>
          </p:cNvCxnSpPr>
          <p:nvPr/>
        </p:nvCxnSpPr>
        <p:spPr>
          <a:xfrm>
            <a:off x="5895555" y="1177871"/>
            <a:ext cx="0" cy="539961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06CAE60C-FC4C-4838-8C59-F40E916DFC5B}"/>
              </a:ext>
            </a:extLst>
          </p:cNvPr>
          <p:cNvCxnSpPr>
            <a:cxnSpLocks/>
          </p:cNvCxnSpPr>
          <p:nvPr/>
        </p:nvCxnSpPr>
        <p:spPr>
          <a:xfrm>
            <a:off x="9442084" y="1041979"/>
            <a:ext cx="0" cy="539961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4" name="Rectangle : coins arrondis 173">
            <a:extLst>
              <a:ext uri="{FF2B5EF4-FFF2-40B4-BE49-F238E27FC236}">
                <a16:creationId xmlns:a16="http://schemas.microsoft.com/office/drawing/2014/main" id="{851F5EC4-2B7D-4B19-A3BA-9E4994F242D8}"/>
              </a:ext>
            </a:extLst>
          </p:cNvPr>
          <p:cNvSpPr/>
          <p:nvPr/>
        </p:nvSpPr>
        <p:spPr>
          <a:xfrm>
            <a:off x="6435915" y="4750431"/>
            <a:ext cx="2982063" cy="60753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1400" b="1">
                <a:solidFill>
                  <a:schemeClr val="tx1"/>
                </a:solidFill>
                <a:latin typeface="Montserrat" pitchFamily="2" charset="77"/>
              </a:rPr>
              <a:t>Overall population</a:t>
            </a:r>
          </a:p>
          <a:p>
            <a:pPr algn="l"/>
            <a:r>
              <a:rPr lang="en-US" sz="1400" i="1">
                <a:solidFill>
                  <a:schemeClr val="tx1"/>
                </a:solidFill>
                <a:latin typeface="Montserrat" pitchFamily="2" charset="77"/>
              </a:rPr>
              <a:t>Exposome-related clusters</a:t>
            </a:r>
          </a:p>
        </p:txBody>
      </p:sp>
      <mc:AlternateContent xmlns:mc="http://schemas.openxmlformats.org/markup-compatibility/2006" xmlns:p14="http://schemas.microsoft.com/office/powerpoint/2010/main">
        <mc:Choice Requires="p14">
          <p:contentPart p14:bwMode="auto" r:id="rId2">
            <p14:nvContentPartPr>
              <p14:cNvPr id="185" name="Encre 184">
                <a:extLst>
                  <a:ext uri="{FF2B5EF4-FFF2-40B4-BE49-F238E27FC236}">
                    <a16:creationId xmlns:a16="http://schemas.microsoft.com/office/drawing/2014/main" id="{F4E86844-374D-46BB-8433-56F9BA041494}"/>
                  </a:ext>
                </a:extLst>
              </p14:cNvPr>
              <p14:cNvContentPartPr/>
              <p14:nvPr/>
            </p14:nvContentPartPr>
            <p14:xfrm>
              <a:off x="6175530" y="269752"/>
              <a:ext cx="7200" cy="1440"/>
            </p14:xfrm>
          </p:contentPart>
        </mc:Choice>
        <mc:Fallback xmlns="">
          <p:pic>
            <p:nvPicPr>
              <p:cNvPr id="185" name="Encre 184">
                <a:extLst>
                  <a:ext uri="{FF2B5EF4-FFF2-40B4-BE49-F238E27FC236}">
                    <a16:creationId xmlns:a16="http://schemas.microsoft.com/office/drawing/2014/main" id="{F4E86844-374D-46BB-8433-56F9BA041494}"/>
                  </a:ext>
                </a:extLst>
              </p:cNvPr>
              <p:cNvPicPr/>
              <p:nvPr/>
            </p:nvPicPr>
            <p:blipFill>
              <a:blip r:embed="rId81"/>
              <a:stretch>
                <a:fillRect/>
              </a:stretch>
            </p:blipFill>
            <p:spPr>
              <a:xfrm>
                <a:off x="6166890" y="260752"/>
                <a:ext cx="24840" cy="19080"/>
              </a:xfrm>
              <a:prstGeom prst="rect">
                <a:avLst/>
              </a:prstGeom>
            </p:spPr>
          </p:pic>
        </mc:Fallback>
      </mc:AlternateContent>
      <p:sp>
        <p:nvSpPr>
          <p:cNvPr id="5" name="ZoneTexte 4">
            <a:extLst>
              <a:ext uri="{FF2B5EF4-FFF2-40B4-BE49-F238E27FC236}">
                <a16:creationId xmlns:a16="http://schemas.microsoft.com/office/drawing/2014/main" id="{63264BF8-CAB2-4FD0-9F29-FCE4902D2555}"/>
              </a:ext>
            </a:extLst>
          </p:cNvPr>
          <p:cNvSpPr txBox="1"/>
          <p:nvPr/>
        </p:nvSpPr>
        <p:spPr>
          <a:xfrm>
            <a:off x="7768509" y="2558270"/>
            <a:ext cx="1447946" cy="738664"/>
          </a:xfrm>
          <a:prstGeom prst="rect">
            <a:avLst/>
          </a:prstGeom>
          <a:noFill/>
        </p:spPr>
        <p:txBody>
          <a:bodyPr wrap="square" rtlCol="0">
            <a:spAutoFit/>
          </a:bodyPr>
          <a:lstStyle/>
          <a:p>
            <a:pPr marL="285750" indent="-285750" algn="l">
              <a:buFont typeface="Arial" panose="020B0604020202020204" pitchFamily="34" charset="0"/>
              <a:buChar char="•"/>
            </a:pPr>
            <a:r>
              <a:rPr lang="en-US" sz="1400">
                <a:latin typeface="Montserrat" pitchFamily="2" charset="77"/>
              </a:rPr>
              <a:t>x1 lung function (</a:t>
            </a:r>
            <a:r>
              <a:rPr lang="en-US" sz="1400">
                <a:solidFill>
                  <a:srgbClr val="FF0000"/>
                </a:solidFill>
                <a:latin typeface="Montserrat" pitchFamily="2" charset="77"/>
              </a:rPr>
              <a:t>16</a:t>
            </a:r>
            <a:r>
              <a:rPr lang="en-US" sz="1400">
                <a:latin typeface="Montserrat" pitchFamily="2" charset="77"/>
              </a:rPr>
              <a:t>y)</a:t>
            </a:r>
          </a:p>
        </p:txBody>
      </p:sp>
      <p:sp>
        <p:nvSpPr>
          <p:cNvPr id="144" name="ZoneTexte 143">
            <a:extLst>
              <a:ext uri="{FF2B5EF4-FFF2-40B4-BE49-F238E27FC236}">
                <a16:creationId xmlns:a16="http://schemas.microsoft.com/office/drawing/2014/main" id="{2061A880-76F5-4076-AE31-DBCADE957307}"/>
              </a:ext>
            </a:extLst>
          </p:cNvPr>
          <p:cNvSpPr txBox="1"/>
          <p:nvPr/>
        </p:nvSpPr>
        <p:spPr>
          <a:xfrm>
            <a:off x="6251942" y="2558270"/>
            <a:ext cx="1447946" cy="738664"/>
          </a:xfrm>
          <a:prstGeom prst="rect">
            <a:avLst/>
          </a:prstGeom>
          <a:noFill/>
        </p:spPr>
        <p:txBody>
          <a:bodyPr wrap="square" rtlCol="0">
            <a:spAutoFit/>
          </a:bodyPr>
          <a:lstStyle/>
          <a:p>
            <a:pPr marL="285750" indent="-285750" algn="l">
              <a:buFont typeface="Arial" panose="020B0604020202020204" pitchFamily="34" charset="0"/>
              <a:buChar char="•"/>
            </a:pPr>
            <a:r>
              <a:rPr lang="en-US" sz="1400" dirty="0">
                <a:latin typeface="Montserrat" pitchFamily="2" charset="77"/>
              </a:rPr>
              <a:t>x3 lung function (8-15-24y)</a:t>
            </a:r>
          </a:p>
        </p:txBody>
      </p:sp>
      <p:sp>
        <p:nvSpPr>
          <p:cNvPr id="151" name="ZoneTexte 150">
            <a:extLst>
              <a:ext uri="{FF2B5EF4-FFF2-40B4-BE49-F238E27FC236}">
                <a16:creationId xmlns:a16="http://schemas.microsoft.com/office/drawing/2014/main" id="{7CAF2311-9F8A-4A9E-91B7-19271DA9531E}"/>
              </a:ext>
            </a:extLst>
          </p:cNvPr>
          <p:cNvSpPr txBox="1"/>
          <p:nvPr/>
        </p:nvSpPr>
        <p:spPr>
          <a:xfrm>
            <a:off x="3323776" y="2999991"/>
            <a:ext cx="2044837" cy="461665"/>
          </a:xfrm>
          <a:prstGeom prst="rect">
            <a:avLst/>
          </a:prstGeom>
          <a:noFill/>
        </p:spPr>
        <p:txBody>
          <a:bodyPr wrap="square" rtlCol="0">
            <a:spAutoFit/>
          </a:bodyPr>
          <a:lstStyle/>
          <a:p>
            <a:pPr algn="ctr"/>
            <a:r>
              <a:rPr lang="en-US" sz="1200" b="1" dirty="0">
                <a:solidFill>
                  <a:srgbClr val="FF0000"/>
                </a:solidFill>
                <a:latin typeface="Montserrat" pitchFamily="2" charset="77"/>
              </a:rPr>
              <a:t>Strict matching</a:t>
            </a:r>
            <a:r>
              <a:rPr lang="en-US" sz="1200" dirty="0">
                <a:solidFill>
                  <a:srgbClr val="FF0000"/>
                </a:solidFill>
                <a:latin typeface="Montserrat" pitchFamily="2" charset="77"/>
              </a:rPr>
              <a:t> </a:t>
            </a:r>
            <a:r>
              <a:rPr lang="en-US" sz="1200" b="1" dirty="0">
                <a:solidFill>
                  <a:srgbClr val="FF0000"/>
                </a:solidFill>
                <a:latin typeface="Montserrat" pitchFamily="2" charset="77"/>
              </a:rPr>
              <a:t>by</a:t>
            </a:r>
          </a:p>
          <a:p>
            <a:pPr algn="ctr"/>
            <a:r>
              <a:rPr lang="en-US" sz="1200" b="1" dirty="0">
                <a:solidFill>
                  <a:srgbClr val="FF0000"/>
                </a:solidFill>
                <a:latin typeface="Montserrat" pitchFamily="2" charset="77"/>
              </a:rPr>
              <a:t>Age, gender, smoking</a:t>
            </a:r>
          </a:p>
        </p:txBody>
      </p:sp>
      <p:sp>
        <p:nvSpPr>
          <p:cNvPr id="31" name="Rectangle : coins arrondis 30">
            <a:extLst>
              <a:ext uri="{FF2B5EF4-FFF2-40B4-BE49-F238E27FC236}">
                <a16:creationId xmlns:a16="http://schemas.microsoft.com/office/drawing/2014/main" id="{CBDF033E-3B96-4CFA-BAB2-4646D8405968}"/>
              </a:ext>
            </a:extLst>
          </p:cNvPr>
          <p:cNvSpPr/>
          <p:nvPr/>
        </p:nvSpPr>
        <p:spPr>
          <a:xfrm>
            <a:off x="1735371" y="3208001"/>
            <a:ext cx="963301" cy="797941"/>
          </a:xfrm>
          <a:prstGeom prst="roundRect">
            <a:avLst/>
          </a:prstGeom>
          <a:solidFill>
            <a:schemeClr val="accent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b="1" dirty="0">
                <a:solidFill>
                  <a:schemeClr val="tx1"/>
                </a:solidFill>
                <a:latin typeface="Montserrat" pitchFamily="2" charset="77"/>
              </a:rPr>
              <a:t>Non Smokers (50%)</a:t>
            </a:r>
          </a:p>
        </p:txBody>
      </p:sp>
    </p:spTree>
    <p:extLst>
      <p:ext uri="{BB962C8B-B14F-4D97-AF65-F5344CB8AC3E}">
        <p14:creationId xmlns:p14="http://schemas.microsoft.com/office/powerpoint/2010/main" val="146891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171B7C-2B15-0445-99D8-3CC56C8EC78E}"/>
              </a:ext>
            </a:extLst>
          </p:cNvPr>
          <p:cNvSpPr>
            <a:spLocks noGrp="1"/>
          </p:cNvSpPr>
          <p:nvPr>
            <p:ph type="sldNum" sz="quarter" idx="12"/>
          </p:nvPr>
        </p:nvSpPr>
        <p:spPr/>
        <p:txBody>
          <a:bodyPr/>
          <a:lstStyle/>
          <a:p>
            <a:fld id="{C726DED8-A52F-734C-904E-54829A63AD48}" type="slidenum">
              <a:rPr lang="fr-FR" smtClean="0"/>
              <a:pPr/>
              <a:t>2</a:t>
            </a:fld>
            <a:endParaRPr lang="fr-FR" dirty="0"/>
          </a:p>
        </p:txBody>
      </p:sp>
      <p:sp>
        <p:nvSpPr>
          <p:cNvPr id="3" name="Titre 2">
            <a:extLst>
              <a:ext uri="{FF2B5EF4-FFF2-40B4-BE49-F238E27FC236}">
                <a16:creationId xmlns:a16="http://schemas.microsoft.com/office/drawing/2014/main" id="{2B5B4258-2D89-714F-BE67-F00DAB600FD3}"/>
              </a:ext>
            </a:extLst>
          </p:cNvPr>
          <p:cNvSpPr>
            <a:spLocks noGrp="1"/>
          </p:cNvSpPr>
          <p:nvPr>
            <p:ph type="title"/>
          </p:nvPr>
        </p:nvSpPr>
        <p:spPr/>
        <p:txBody>
          <a:bodyPr/>
          <a:lstStyle/>
          <a:p>
            <a:r>
              <a:rPr lang="fr-FR" dirty="0"/>
              <a:t>WP2 Objectives for </a:t>
            </a:r>
            <a:r>
              <a:rPr lang="fr-FR" dirty="0" err="1"/>
              <a:t>period</a:t>
            </a:r>
            <a:r>
              <a:rPr lang="fr-FR" dirty="0"/>
              <a:t> 1</a:t>
            </a:r>
            <a:br>
              <a:rPr lang="fr-FR" dirty="0"/>
            </a:br>
            <a:endParaRPr lang="fr-FR" dirty="0"/>
          </a:p>
        </p:txBody>
      </p:sp>
      <p:cxnSp>
        <p:nvCxnSpPr>
          <p:cNvPr id="4" name="Connecteur droit 3">
            <a:extLst>
              <a:ext uri="{FF2B5EF4-FFF2-40B4-BE49-F238E27FC236}">
                <a16:creationId xmlns:a16="http://schemas.microsoft.com/office/drawing/2014/main" id="{833A2C65-3AF6-9B45-A623-854D0939D37C}"/>
              </a:ext>
            </a:extLst>
          </p:cNvPr>
          <p:cNvCxnSpPr>
            <a:cxnSpLocks/>
          </p:cNvCxnSpPr>
          <p:nvPr/>
        </p:nvCxnSpPr>
        <p:spPr>
          <a:xfrm>
            <a:off x="359999" y="873563"/>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23E528DF-09CD-488A-9E21-02135A39E893}"/>
              </a:ext>
            </a:extLst>
          </p:cNvPr>
          <p:cNvSpPr txBox="1"/>
          <p:nvPr/>
        </p:nvSpPr>
        <p:spPr>
          <a:xfrm>
            <a:off x="359998" y="1077030"/>
            <a:ext cx="11333469" cy="523220"/>
          </a:xfrm>
          <a:prstGeom prst="rect">
            <a:avLst/>
          </a:prstGeom>
          <a:noFill/>
        </p:spPr>
        <p:txBody>
          <a:bodyPr wrap="square">
            <a:spAutoFit/>
          </a:bodyPr>
          <a:lstStyle/>
          <a:p>
            <a:r>
              <a:rPr lang="en-US" sz="1400" dirty="0">
                <a:latin typeface="Montserrat"/>
              </a:rPr>
              <a:t>There are </a:t>
            </a:r>
            <a:r>
              <a:rPr lang="en-US" sz="1400" b="1" dirty="0">
                <a:solidFill>
                  <a:srgbClr val="E61B72"/>
                </a:solidFill>
                <a:latin typeface="Montserrat"/>
              </a:rPr>
              <a:t>four main objectives </a:t>
            </a:r>
            <a:r>
              <a:rPr lang="en-US" sz="1400" dirty="0">
                <a:latin typeface="Montserrat"/>
              </a:rPr>
              <a:t>for WP2, of which the </a:t>
            </a:r>
            <a:r>
              <a:rPr lang="en-US" sz="1400" b="1" dirty="0">
                <a:latin typeface="Montserrat"/>
              </a:rPr>
              <a:t>two first directly pertain to the reporting period</a:t>
            </a:r>
            <a:r>
              <a:rPr lang="en-US" sz="1400" dirty="0">
                <a:latin typeface="Montserrat"/>
              </a:rPr>
              <a:t>, </a:t>
            </a:r>
          </a:p>
          <a:p>
            <a:r>
              <a:rPr lang="en-US" sz="1400" dirty="0">
                <a:latin typeface="Montserrat"/>
              </a:rPr>
              <a:t>while the two latter are still preparatory </a:t>
            </a:r>
          </a:p>
        </p:txBody>
      </p:sp>
      <p:sp>
        <p:nvSpPr>
          <p:cNvPr id="7" name="Rectangle 6">
            <a:extLst>
              <a:ext uri="{FF2B5EF4-FFF2-40B4-BE49-F238E27FC236}">
                <a16:creationId xmlns:a16="http://schemas.microsoft.com/office/drawing/2014/main" id="{F01DC30D-268F-467C-B688-C9F3B19F3849}"/>
              </a:ext>
            </a:extLst>
          </p:cNvPr>
          <p:cNvSpPr/>
          <p:nvPr/>
        </p:nvSpPr>
        <p:spPr>
          <a:xfrm>
            <a:off x="334370" y="4737820"/>
            <a:ext cx="3143534" cy="954107"/>
          </a:xfrm>
          <a:prstGeom prst="rect">
            <a:avLst/>
          </a:prstGeom>
        </p:spPr>
        <p:txBody>
          <a:bodyPr wrap="square">
            <a:spAutoFit/>
          </a:bodyPr>
          <a:lstStyle/>
          <a:p>
            <a:r>
              <a:rPr lang="en-US" sz="1400" b="1" dirty="0">
                <a:solidFill>
                  <a:schemeClr val="accent5">
                    <a:lumMod val="75000"/>
                  </a:schemeClr>
                </a:solidFill>
                <a:latin typeface="+mj-lt"/>
              </a:rPr>
              <a:t>To integrate </a:t>
            </a:r>
            <a:r>
              <a:rPr lang="en-US" sz="1400" dirty="0">
                <a:latin typeface="+mj-lt"/>
              </a:rPr>
              <a:t>within a </a:t>
            </a:r>
            <a:r>
              <a:rPr lang="en-US" sz="1400" b="1" dirty="0">
                <a:solidFill>
                  <a:schemeClr val="accent5">
                    <a:lumMod val="75000"/>
                  </a:schemeClr>
                </a:solidFill>
                <a:latin typeface="+mj-lt"/>
              </a:rPr>
              <a:t>unified database</a:t>
            </a:r>
            <a:r>
              <a:rPr lang="en-US" sz="1400" dirty="0">
                <a:latin typeface="+mj-lt"/>
              </a:rPr>
              <a:t> all preexisting health and environmental data relevant to REMEDIA’s research objectives from the participating cohorts</a:t>
            </a:r>
          </a:p>
        </p:txBody>
      </p:sp>
      <p:sp>
        <p:nvSpPr>
          <p:cNvPr id="9" name="Rectangle 8">
            <a:extLst>
              <a:ext uri="{FF2B5EF4-FFF2-40B4-BE49-F238E27FC236}">
                <a16:creationId xmlns:a16="http://schemas.microsoft.com/office/drawing/2014/main" id="{5D666D58-1AA3-4F7F-B2E6-2BAB1A36F50E}"/>
              </a:ext>
            </a:extLst>
          </p:cNvPr>
          <p:cNvSpPr/>
          <p:nvPr/>
        </p:nvSpPr>
        <p:spPr>
          <a:xfrm>
            <a:off x="3737211" y="4737820"/>
            <a:ext cx="2811439" cy="1600438"/>
          </a:xfrm>
          <a:prstGeom prst="rect">
            <a:avLst/>
          </a:prstGeom>
        </p:spPr>
        <p:txBody>
          <a:bodyPr wrap="square">
            <a:spAutoFit/>
          </a:bodyPr>
          <a:lstStyle/>
          <a:p>
            <a:r>
              <a:rPr lang="en-US" sz="1400" b="1" dirty="0">
                <a:solidFill>
                  <a:schemeClr val="accent5">
                    <a:lumMod val="75000"/>
                  </a:schemeClr>
                </a:solidFill>
                <a:latin typeface="+mj-lt"/>
              </a:rPr>
              <a:t>To enrich </a:t>
            </a:r>
            <a:r>
              <a:rPr lang="en-US" sz="1400" dirty="0">
                <a:latin typeface="+mj-lt"/>
              </a:rPr>
              <a:t>the resulting database with public available </a:t>
            </a:r>
            <a:r>
              <a:rPr lang="en-US" sz="1400" b="1" dirty="0">
                <a:solidFill>
                  <a:schemeClr val="accent5">
                    <a:lumMod val="75000"/>
                  </a:schemeClr>
                </a:solidFill>
                <a:latin typeface="+mj-lt"/>
              </a:rPr>
              <a:t>environmental and contextual information </a:t>
            </a:r>
            <a:r>
              <a:rPr lang="en-US" sz="1400" dirty="0">
                <a:latin typeface="+mj-lt"/>
              </a:rPr>
              <a:t>to be matched with subjects geocoded residence and newly conducted OMICs analyses in targeted case-controls studies</a:t>
            </a:r>
          </a:p>
        </p:txBody>
      </p:sp>
      <p:sp>
        <p:nvSpPr>
          <p:cNvPr id="10" name="Rectangle 9">
            <a:extLst>
              <a:ext uri="{FF2B5EF4-FFF2-40B4-BE49-F238E27FC236}">
                <a16:creationId xmlns:a16="http://schemas.microsoft.com/office/drawing/2014/main" id="{D27D9C24-169B-48B8-8360-73051F265890}"/>
              </a:ext>
            </a:extLst>
          </p:cNvPr>
          <p:cNvSpPr/>
          <p:nvPr/>
        </p:nvSpPr>
        <p:spPr>
          <a:xfrm>
            <a:off x="6678304" y="4737820"/>
            <a:ext cx="2185917" cy="1169551"/>
          </a:xfrm>
          <a:prstGeom prst="rect">
            <a:avLst/>
          </a:prstGeom>
        </p:spPr>
        <p:txBody>
          <a:bodyPr wrap="square">
            <a:spAutoFit/>
          </a:bodyPr>
          <a:lstStyle/>
          <a:p>
            <a:r>
              <a:rPr lang="en-US" sz="1400" dirty="0">
                <a:latin typeface="+mj-lt"/>
              </a:rPr>
              <a:t>To conduct </a:t>
            </a:r>
            <a:r>
              <a:rPr lang="en-US" sz="1400" b="1" dirty="0">
                <a:solidFill>
                  <a:schemeClr val="accent5">
                    <a:lumMod val="75000"/>
                  </a:schemeClr>
                </a:solidFill>
                <a:latin typeface="+mj-lt"/>
              </a:rPr>
              <a:t>descriptive</a:t>
            </a:r>
            <a:r>
              <a:rPr lang="en-US" sz="1400" dirty="0">
                <a:latin typeface="+mj-lt"/>
              </a:rPr>
              <a:t> analyses and </a:t>
            </a:r>
            <a:r>
              <a:rPr lang="en-US" sz="1400" b="1" dirty="0">
                <a:solidFill>
                  <a:schemeClr val="accent5">
                    <a:lumMod val="75000"/>
                  </a:schemeClr>
                </a:solidFill>
                <a:latin typeface="+mj-lt"/>
              </a:rPr>
              <a:t>unsupervised clustering </a:t>
            </a:r>
            <a:r>
              <a:rPr lang="en-US" sz="1400" dirty="0">
                <a:latin typeface="+mj-lt"/>
              </a:rPr>
              <a:t>approaches to characterize </a:t>
            </a:r>
            <a:r>
              <a:rPr lang="en-US" sz="1400" b="1" dirty="0">
                <a:solidFill>
                  <a:schemeClr val="accent5">
                    <a:lumMod val="75000"/>
                  </a:schemeClr>
                </a:solidFill>
                <a:latin typeface="+mj-lt"/>
              </a:rPr>
              <a:t>COPD/CF </a:t>
            </a:r>
            <a:r>
              <a:rPr lang="en-US" sz="1400" i="1" dirty="0">
                <a:solidFill>
                  <a:schemeClr val="accent5">
                    <a:lumMod val="75000"/>
                  </a:schemeClr>
                </a:solidFill>
                <a:latin typeface="+mj-lt"/>
              </a:rPr>
              <a:t>phenotypes</a:t>
            </a:r>
          </a:p>
        </p:txBody>
      </p:sp>
      <p:sp>
        <p:nvSpPr>
          <p:cNvPr id="11" name="Rectangle 10">
            <a:extLst>
              <a:ext uri="{FF2B5EF4-FFF2-40B4-BE49-F238E27FC236}">
                <a16:creationId xmlns:a16="http://schemas.microsoft.com/office/drawing/2014/main" id="{B06C0CB4-CCA1-4DC0-9641-8A7F641A5A96}"/>
              </a:ext>
            </a:extLst>
          </p:cNvPr>
          <p:cNvSpPr/>
          <p:nvPr/>
        </p:nvSpPr>
        <p:spPr>
          <a:xfrm>
            <a:off x="9123528" y="4737820"/>
            <a:ext cx="2993409" cy="954107"/>
          </a:xfrm>
          <a:prstGeom prst="rect">
            <a:avLst/>
          </a:prstGeom>
        </p:spPr>
        <p:txBody>
          <a:bodyPr wrap="square">
            <a:spAutoFit/>
          </a:bodyPr>
          <a:lstStyle/>
          <a:p>
            <a:r>
              <a:rPr lang="en-US" sz="1400" dirty="0">
                <a:latin typeface="+mj-lt"/>
              </a:rPr>
              <a:t>To explore </a:t>
            </a:r>
            <a:r>
              <a:rPr lang="en-US" sz="1400" b="1" dirty="0">
                <a:solidFill>
                  <a:schemeClr val="accent5">
                    <a:lumMod val="75000"/>
                  </a:schemeClr>
                </a:solidFill>
                <a:latin typeface="+mj-lt"/>
              </a:rPr>
              <a:t>exposome-phenotype associations </a:t>
            </a:r>
            <a:r>
              <a:rPr lang="en-US" sz="1400" dirty="0">
                <a:latin typeface="+mj-lt"/>
              </a:rPr>
              <a:t>through an exposome-wide association study (EWAS) approach. </a:t>
            </a:r>
            <a:endParaRPr lang="fr-FR" sz="1400" dirty="0">
              <a:latin typeface="+mj-lt"/>
            </a:endParaRPr>
          </a:p>
        </p:txBody>
      </p:sp>
      <p:pic>
        <p:nvPicPr>
          <p:cNvPr id="12" name="Image 11">
            <a:extLst>
              <a:ext uri="{FF2B5EF4-FFF2-40B4-BE49-F238E27FC236}">
                <a16:creationId xmlns:a16="http://schemas.microsoft.com/office/drawing/2014/main" id="{9331B79A-1A23-4190-9ADE-72C7DBAEDE79}"/>
              </a:ext>
            </a:extLst>
          </p:cNvPr>
          <p:cNvPicPr>
            <a:picLocks noChangeAspect="1"/>
          </p:cNvPicPr>
          <p:nvPr/>
        </p:nvPicPr>
        <p:blipFill rotWithShape="1">
          <a:blip r:embed="rId2">
            <a:duotone>
              <a:schemeClr val="accent1">
                <a:shade val="45000"/>
                <a:satMod val="135000"/>
              </a:schemeClr>
              <a:prstClr val="white"/>
            </a:duotone>
          </a:blip>
          <a:srcRect l="22830" t="18141" r="22828" b="15812"/>
          <a:stretch/>
        </p:blipFill>
        <p:spPr>
          <a:xfrm>
            <a:off x="1862830" y="2784381"/>
            <a:ext cx="1164607" cy="1415456"/>
          </a:xfrm>
          <a:prstGeom prst="rect">
            <a:avLst/>
          </a:prstGeom>
          <a:solidFill>
            <a:schemeClr val="accent5">
              <a:lumMod val="75000"/>
            </a:schemeClr>
          </a:solidFill>
        </p:spPr>
      </p:pic>
      <p:pic>
        <p:nvPicPr>
          <p:cNvPr id="13" name="Image 12">
            <a:extLst>
              <a:ext uri="{FF2B5EF4-FFF2-40B4-BE49-F238E27FC236}">
                <a16:creationId xmlns:a16="http://schemas.microsoft.com/office/drawing/2014/main" id="{1A42AF4C-CDD9-4A0D-9209-70B904DFE90D}"/>
              </a:ext>
            </a:extLst>
          </p:cNvPr>
          <p:cNvPicPr>
            <a:picLocks noChangeAspect="1"/>
          </p:cNvPicPr>
          <p:nvPr/>
        </p:nvPicPr>
        <p:blipFill rotWithShape="1">
          <a:blip r:embed="rId2">
            <a:duotone>
              <a:schemeClr val="accent1">
                <a:shade val="45000"/>
                <a:satMod val="135000"/>
              </a:schemeClr>
              <a:prstClr val="white"/>
            </a:duotone>
          </a:blip>
          <a:srcRect l="22830" t="18141" r="22828" b="15812"/>
          <a:stretch/>
        </p:blipFill>
        <p:spPr>
          <a:xfrm>
            <a:off x="4354686" y="2802444"/>
            <a:ext cx="1164607" cy="1415456"/>
          </a:xfrm>
          <a:prstGeom prst="rect">
            <a:avLst/>
          </a:prstGeom>
        </p:spPr>
      </p:pic>
      <p:sp>
        <p:nvSpPr>
          <p:cNvPr id="14" name="ZoneTexte 13">
            <a:extLst>
              <a:ext uri="{FF2B5EF4-FFF2-40B4-BE49-F238E27FC236}">
                <a16:creationId xmlns:a16="http://schemas.microsoft.com/office/drawing/2014/main" id="{9D745430-74F9-43FF-A836-617FFE35EE54}"/>
              </a:ext>
            </a:extLst>
          </p:cNvPr>
          <p:cNvSpPr txBox="1"/>
          <p:nvPr/>
        </p:nvSpPr>
        <p:spPr>
          <a:xfrm>
            <a:off x="5427784" y="2999508"/>
            <a:ext cx="793807" cy="1200329"/>
          </a:xfrm>
          <a:prstGeom prst="rect">
            <a:avLst/>
          </a:prstGeom>
          <a:noFill/>
        </p:spPr>
        <p:txBody>
          <a:bodyPr wrap="none" rtlCol="0">
            <a:spAutoFit/>
          </a:bodyPr>
          <a:lstStyle/>
          <a:p>
            <a:r>
              <a:rPr lang="fr-FR" sz="7200" b="1" dirty="0">
                <a:solidFill>
                  <a:srgbClr val="4A6DAD"/>
                </a:solidFill>
                <a:latin typeface="Arial Black" panose="020B0A04020102020204" pitchFamily="34" charset="0"/>
              </a:rPr>
              <a:t>+</a:t>
            </a:r>
          </a:p>
        </p:txBody>
      </p:sp>
      <p:pic>
        <p:nvPicPr>
          <p:cNvPr id="15" name="Picture 16">
            <a:extLst>
              <a:ext uri="{FF2B5EF4-FFF2-40B4-BE49-F238E27FC236}">
                <a16:creationId xmlns:a16="http://schemas.microsoft.com/office/drawing/2014/main" id="{3ADB8F18-914D-4E71-B4E4-B7E2BEEE18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40" t="14741" r="9196" b="31935"/>
          <a:stretch/>
        </p:blipFill>
        <p:spPr bwMode="auto">
          <a:xfrm>
            <a:off x="6659994" y="3334344"/>
            <a:ext cx="2101874" cy="10268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AA290BB8-B2D1-4054-AD1A-F527A053017D}"/>
              </a:ext>
            </a:extLst>
          </p:cNvPr>
          <p:cNvPicPr>
            <a:picLocks noChangeAspect="1"/>
          </p:cNvPicPr>
          <p:nvPr/>
        </p:nvPicPr>
        <p:blipFill rotWithShape="1">
          <a:blip r:embed="rId4"/>
          <a:srcRect l="3908" t="17538" r="37334" b="21268"/>
          <a:stretch/>
        </p:blipFill>
        <p:spPr>
          <a:xfrm>
            <a:off x="9294583" y="2507900"/>
            <a:ext cx="2153529" cy="1735680"/>
          </a:xfrm>
          <a:prstGeom prst="rect">
            <a:avLst/>
          </a:prstGeom>
        </p:spPr>
      </p:pic>
      <p:sp>
        <p:nvSpPr>
          <p:cNvPr id="17" name="ZoneTexte 16">
            <a:extLst>
              <a:ext uri="{FF2B5EF4-FFF2-40B4-BE49-F238E27FC236}">
                <a16:creationId xmlns:a16="http://schemas.microsoft.com/office/drawing/2014/main" id="{99A34824-48B8-48D6-BB60-E2F787D8FA15}"/>
              </a:ext>
            </a:extLst>
          </p:cNvPr>
          <p:cNvSpPr txBox="1"/>
          <p:nvPr/>
        </p:nvSpPr>
        <p:spPr>
          <a:xfrm rot="16200000">
            <a:off x="8606132" y="3206462"/>
            <a:ext cx="966931" cy="338554"/>
          </a:xfrm>
          <a:prstGeom prst="rect">
            <a:avLst/>
          </a:prstGeom>
          <a:noFill/>
        </p:spPr>
        <p:txBody>
          <a:bodyPr wrap="none" rtlCol="0">
            <a:spAutoFit/>
          </a:bodyPr>
          <a:lstStyle/>
          <a:p>
            <a:r>
              <a:rPr lang="fr-FR" sz="1600" dirty="0" err="1">
                <a:latin typeface="Franklin Gothic Demi Cond" panose="020B0706030402020204" pitchFamily="34" charset="0"/>
              </a:rPr>
              <a:t>Exposome</a:t>
            </a:r>
            <a:endParaRPr lang="fr-FR" sz="1600" dirty="0">
              <a:latin typeface="Franklin Gothic Demi Cond" panose="020B0706030402020204" pitchFamily="34" charset="0"/>
            </a:endParaRPr>
          </a:p>
        </p:txBody>
      </p:sp>
      <p:sp>
        <p:nvSpPr>
          <p:cNvPr id="18" name="Rectangle 17">
            <a:extLst>
              <a:ext uri="{FF2B5EF4-FFF2-40B4-BE49-F238E27FC236}">
                <a16:creationId xmlns:a16="http://schemas.microsoft.com/office/drawing/2014/main" id="{850EDD10-A45A-4C19-947C-C419A7633F4D}"/>
              </a:ext>
            </a:extLst>
          </p:cNvPr>
          <p:cNvSpPr/>
          <p:nvPr/>
        </p:nvSpPr>
        <p:spPr>
          <a:xfrm>
            <a:off x="9770060" y="2138568"/>
            <a:ext cx="1002197" cy="338554"/>
          </a:xfrm>
          <a:prstGeom prst="rect">
            <a:avLst/>
          </a:prstGeom>
        </p:spPr>
        <p:txBody>
          <a:bodyPr wrap="none">
            <a:spAutoFit/>
          </a:bodyPr>
          <a:lstStyle/>
          <a:p>
            <a:r>
              <a:rPr lang="fr-FR" sz="1600" dirty="0" err="1">
                <a:latin typeface="Franklin Gothic Demi Cond" panose="020B0706030402020204" pitchFamily="34" charset="0"/>
              </a:rPr>
              <a:t>Phenotype</a:t>
            </a:r>
            <a:endParaRPr lang="fr-FR" sz="1600" dirty="0">
              <a:latin typeface="Franklin Gothic Demi Cond" panose="020B0706030402020204" pitchFamily="34" charset="0"/>
            </a:endParaRPr>
          </a:p>
        </p:txBody>
      </p:sp>
      <p:sp>
        <p:nvSpPr>
          <p:cNvPr id="19" name="Ellipse 18">
            <a:extLst>
              <a:ext uri="{FF2B5EF4-FFF2-40B4-BE49-F238E27FC236}">
                <a16:creationId xmlns:a16="http://schemas.microsoft.com/office/drawing/2014/main" id="{61FBEFA5-632A-46C7-A866-768021C43E83}"/>
              </a:ext>
            </a:extLst>
          </p:cNvPr>
          <p:cNvSpPr/>
          <p:nvPr/>
        </p:nvSpPr>
        <p:spPr>
          <a:xfrm>
            <a:off x="527027" y="3709239"/>
            <a:ext cx="569291" cy="526564"/>
          </a:xfrm>
          <a:prstGeom prst="ellipse">
            <a:avLst/>
          </a:prstGeom>
          <a:solidFill>
            <a:srgbClr val="6483BC"/>
          </a:solidFill>
          <a:ln w="76200">
            <a:solidFill>
              <a:srgbClr val="91A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925">
              <a:defRPr/>
            </a:pPr>
            <a:r>
              <a:rPr lang="fr-FR" sz="1100" b="1" dirty="0">
                <a:solidFill>
                  <a:prstClr val="white"/>
                </a:solidFill>
                <a:latin typeface="Aharoni" pitchFamily="2" charset="-79"/>
                <a:cs typeface="Aharoni" pitchFamily="2" charset="-79"/>
              </a:rPr>
              <a:t>S..</a:t>
            </a:r>
          </a:p>
        </p:txBody>
      </p:sp>
      <p:sp>
        <p:nvSpPr>
          <p:cNvPr id="20" name="Ellipse 19">
            <a:extLst>
              <a:ext uri="{FF2B5EF4-FFF2-40B4-BE49-F238E27FC236}">
                <a16:creationId xmlns:a16="http://schemas.microsoft.com/office/drawing/2014/main" id="{60BC34D3-5A9F-424A-9519-7C511CDAC052}"/>
              </a:ext>
            </a:extLst>
          </p:cNvPr>
          <p:cNvSpPr/>
          <p:nvPr/>
        </p:nvSpPr>
        <p:spPr>
          <a:xfrm>
            <a:off x="2097733" y="1740893"/>
            <a:ext cx="569291" cy="526564"/>
          </a:xfrm>
          <a:prstGeom prst="ellipse">
            <a:avLst/>
          </a:prstGeom>
          <a:solidFill>
            <a:srgbClr val="6483BC"/>
          </a:solidFill>
          <a:ln w="76200">
            <a:solidFill>
              <a:srgbClr val="91A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925">
              <a:defRPr/>
            </a:pPr>
            <a:r>
              <a:rPr lang="fr-FR" sz="1100" b="1" dirty="0">
                <a:solidFill>
                  <a:prstClr val="white"/>
                </a:solidFill>
                <a:latin typeface="Aharoni" pitchFamily="2" charset="-79"/>
                <a:cs typeface="Aharoni" pitchFamily="2" charset="-79"/>
              </a:rPr>
              <a:t>S1</a:t>
            </a:r>
          </a:p>
        </p:txBody>
      </p:sp>
      <p:sp>
        <p:nvSpPr>
          <p:cNvPr id="21" name="Ellipse 20">
            <a:extLst>
              <a:ext uri="{FF2B5EF4-FFF2-40B4-BE49-F238E27FC236}">
                <a16:creationId xmlns:a16="http://schemas.microsoft.com/office/drawing/2014/main" id="{3AA356E8-7253-4F56-8C21-201E5013B2FB}"/>
              </a:ext>
            </a:extLst>
          </p:cNvPr>
          <p:cNvSpPr/>
          <p:nvPr/>
        </p:nvSpPr>
        <p:spPr>
          <a:xfrm>
            <a:off x="557182" y="2915546"/>
            <a:ext cx="569291" cy="526564"/>
          </a:xfrm>
          <a:prstGeom prst="ellipse">
            <a:avLst/>
          </a:prstGeom>
          <a:solidFill>
            <a:srgbClr val="6483BC"/>
          </a:solidFill>
          <a:ln w="76200">
            <a:solidFill>
              <a:srgbClr val="91A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925">
              <a:defRPr/>
            </a:pPr>
            <a:r>
              <a:rPr lang="fr-FR" sz="1100" b="1" dirty="0">
                <a:solidFill>
                  <a:prstClr val="white"/>
                </a:solidFill>
                <a:latin typeface="Aharoni" pitchFamily="2" charset="-79"/>
                <a:cs typeface="Aharoni" pitchFamily="2" charset="-79"/>
              </a:rPr>
              <a:t>S3</a:t>
            </a:r>
          </a:p>
        </p:txBody>
      </p:sp>
      <p:sp>
        <p:nvSpPr>
          <p:cNvPr id="22" name="Ellipse 21">
            <a:extLst>
              <a:ext uri="{FF2B5EF4-FFF2-40B4-BE49-F238E27FC236}">
                <a16:creationId xmlns:a16="http://schemas.microsoft.com/office/drawing/2014/main" id="{DC210613-E026-4D71-8C21-1906060E382A}"/>
              </a:ext>
            </a:extLst>
          </p:cNvPr>
          <p:cNvSpPr/>
          <p:nvPr/>
        </p:nvSpPr>
        <p:spPr>
          <a:xfrm>
            <a:off x="1108288" y="2109349"/>
            <a:ext cx="569291" cy="526564"/>
          </a:xfrm>
          <a:prstGeom prst="ellipse">
            <a:avLst/>
          </a:prstGeom>
          <a:solidFill>
            <a:srgbClr val="6483BC"/>
          </a:solidFill>
          <a:ln w="76200">
            <a:solidFill>
              <a:srgbClr val="91A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925">
              <a:defRPr/>
            </a:pPr>
            <a:r>
              <a:rPr lang="fr-FR" sz="1100" b="1" dirty="0">
                <a:solidFill>
                  <a:prstClr val="white"/>
                </a:solidFill>
                <a:latin typeface="Aharoni" pitchFamily="2" charset="-79"/>
                <a:cs typeface="Aharoni" pitchFamily="2" charset="-79"/>
              </a:rPr>
              <a:t>S2</a:t>
            </a:r>
          </a:p>
        </p:txBody>
      </p:sp>
      <p:sp>
        <p:nvSpPr>
          <p:cNvPr id="23" name="Flèche droite 58">
            <a:extLst>
              <a:ext uri="{FF2B5EF4-FFF2-40B4-BE49-F238E27FC236}">
                <a16:creationId xmlns:a16="http://schemas.microsoft.com/office/drawing/2014/main" id="{DC66C4F2-188C-421E-9610-F9DF5610B76F}"/>
              </a:ext>
            </a:extLst>
          </p:cNvPr>
          <p:cNvSpPr/>
          <p:nvPr/>
        </p:nvSpPr>
        <p:spPr>
          <a:xfrm rot="2667244">
            <a:off x="1491537" y="2658715"/>
            <a:ext cx="732502" cy="288883"/>
          </a:xfrm>
          <a:prstGeom prst="rightArrow">
            <a:avLst>
              <a:gd name="adj1" fmla="val 34813"/>
              <a:gd name="adj2" fmla="val 87037"/>
            </a:avLst>
          </a:prstGeom>
          <a:gradFill>
            <a:gsLst>
              <a:gs pos="0">
                <a:srgbClr val="96ABD2">
                  <a:alpha val="8000"/>
                </a:srgbClr>
              </a:gs>
              <a:gs pos="57000">
                <a:srgbClr val="96AB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925"/>
            <a:endParaRPr lang="fr-FR" sz="1429">
              <a:solidFill>
                <a:prstClr val="white"/>
              </a:solidFill>
              <a:latin typeface="Calibri"/>
            </a:endParaRPr>
          </a:p>
        </p:txBody>
      </p:sp>
      <p:sp>
        <p:nvSpPr>
          <p:cNvPr id="24" name="Flèche droite 58">
            <a:extLst>
              <a:ext uri="{FF2B5EF4-FFF2-40B4-BE49-F238E27FC236}">
                <a16:creationId xmlns:a16="http://schemas.microsoft.com/office/drawing/2014/main" id="{31948770-1B68-4C21-B1AC-74161D627410}"/>
              </a:ext>
            </a:extLst>
          </p:cNvPr>
          <p:cNvSpPr/>
          <p:nvPr/>
        </p:nvSpPr>
        <p:spPr>
          <a:xfrm rot="5400000">
            <a:off x="2113553" y="2467683"/>
            <a:ext cx="548999" cy="288883"/>
          </a:xfrm>
          <a:prstGeom prst="rightArrow">
            <a:avLst>
              <a:gd name="adj1" fmla="val 34813"/>
              <a:gd name="adj2" fmla="val 87037"/>
            </a:avLst>
          </a:prstGeom>
          <a:gradFill>
            <a:gsLst>
              <a:gs pos="0">
                <a:srgbClr val="96ABD2">
                  <a:alpha val="8000"/>
                </a:srgbClr>
              </a:gs>
              <a:gs pos="57000">
                <a:srgbClr val="96AB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925">
              <a:defRPr/>
            </a:pPr>
            <a:endParaRPr lang="fr-FR" sz="1429">
              <a:solidFill>
                <a:prstClr val="white"/>
              </a:solidFill>
              <a:latin typeface="Calibri"/>
            </a:endParaRPr>
          </a:p>
        </p:txBody>
      </p:sp>
      <p:sp>
        <p:nvSpPr>
          <p:cNvPr id="25" name="Flèche droite 58">
            <a:extLst>
              <a:ext uri="{FF2B5EF4-FFF2-40B4-BE49-F238E27FC236}">
                <a16:creationId xmlns:a16="http://schemas.microsoft.com/office/drawing/2014/main" id="{74D8D9DE-C928-423E-A6D3-57751059EA59}"/>
              </a:ext>
            </a:extLst>
          </p:cNvPr>
          <p:cNvSpPr/>
          <p:nvPr/>
        </p:nvSpPr>
        <p:spPr>
          <a:xfrm>
            <a:off x="1106281" y="3104076"/>
            <a:ext cx="818490" cy="288883"/>
          </a:xfrm>
          <a:prstGeom prst="rightArrow">
            <a:avLst>
              <a:gd name="adj1" fmla="val 34813"/>
              <a:gd name="adj2" fmla="val 87037"/>
            </a:avLst>
          </a:prstGeom>
          <a:gradFill>
            <a:gsLst>
              <a:gs pos="0">
                <a:srgbClr val="96ABD2">
                  <a:alpha val="8000"/>
                </a:srgbClr>
              </a:gs>
              <a:gs pos="57000">
                <a:srgbClr val="96AB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925"/>
            <a:endParaRPr lang="fr-FR" sz="1429">
              <a:solidFill>
                <a:prstClr val="white"/>
              </a:solidFill>
              <a:latin typeface="Calibri"/>
            </a:endParaRPr>
          </a:p>
        </p:txBody>
      </p:sp>
      <p:sp>
        <p:nvSpPr>
          <p:cNvPr id="26" name="Flèche droite 58">
            <a:extLst>
              <a:ext uri="{FF2B5EF4-FFF2-40B4-BE49-F238E27FC236}">
                <a16:creationId xmlns:a16="http://schemas.microsoft.com/office/drawing/2014/main" id="{13F5DA2C-C6C6-4455-9C09-8DF6D1BA47A8}"/>
              </a:ext>
            </a:extLst>
          </p:cNvPr>
          <p:cNvSpPr/>
          <p:nvPr/>
        </p:nvSpPr>
        <p:spPr>
          <a:xfrm rot="20204941">
            <a:off x="1080928" y="3561470"/>
            <a:ext cx="1000410" cy="288883"/>
          </a:xfrm>
          <a:prstGeom prst="rightArrow">
            <a:avLst>
              <a:gd name="adj1" fmla="val 34813"/>
              <a:gd name="adj2" fmla="val 87037"/>
            </a:avLst>
          </a:prstGeom>
          <a:gradFill>
            <a:gsLst>
              <a:gs pos="0">
                <a:srgbClr val="96ABD2">
                  <a:alpha val="8000"/>
                </a:srgbClr>
              </a:gs>
              <a:gs pos="57000">
                <a:srgbClr val="96AB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925"/>
            <a:endParaRPr lang="fr-FR" sz="1429">
              <a:solidFill>
                <a:prstClr val="white"/>
              </a:solidFill>
              <a:latin typeface="Calibri"/>
            </a:endParaRPr>
          </a:p>
        </p:txBody>
      </p:sp>
      <p:pic>
        <p:nvPicPr>
          <p:cNvPr id="27" name="Picture 5">
            <a:extLst>
              <a:ext uri="{FF2B5EF4-FFF2-40B4-BE49-F238E27FC236}">
                <a16:creationId xmlns:a16="http://schemas.microsoft.com/office/drawing/2014/main" id="{3689D161-CAE3-4636-B69B-38BD980B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9333" y="1703133"/>
            <a:ext cx="740923" cy="68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Flèche droite 58">
            <a:extLst>
              <a:ext uri="{FF2B5EF4-FFF2-40B4-BE49-F238E27FC236}">
                <a16:creationId xmlns:a16="http://schemas.microsoft.com/office/drawing/2014/main" id="{068800F9-0C1B-4D44-9018-D5DDF297A46A}"/>
              </a:ext>
            </a:extLst>
          </p:cNvPr>
          <p:cNvSpPr/>
          <p:nvPr/>
        </p:nvSpPr>
        <p:spPr>
          <a:xfrm rot="5400000">
            <a:off x="4680198" y="2580567"/>
            <a:ext cx="548999" cy="288883"/>
          </a:xfrm>
          <a:prstGeom prst="rightArrow">
            <a:avLst>
              <a:gd name="adj1" fmla="val 34813"/>
              <a:gd name="adj2" fmla="val 87037"/>
            </a:avLst>
          </a:prstGeom>
          <a:gradFill>
            <a:gsLst>
              <a:gs pos="0">
                <a:srgbClr val="6A7896">
                  <a:alpha val="10000"/>
                </a:srgbClr>
              </a:gs>
              <a:gs pos="32000">
                <a:srgbClr val="4F5A7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925">
              <a:defRPr/>
            </a:pPr>
            <a:endParaRPr lang="fr-FR" sz="1429">
              <a:solidFill>
                <a:prstClr val="white"/>
              </a:solidFill>
              <a:latin typeface="Calibri"/>
            </a:endParaRPr>
          </a:p>
        </p:txBody>
      </p:sp>
      <p:pic>
        <p:nvPicPr>
          <p:cNvPr id="29" name="Image 28">
            <a:extLst>
              <a:ext uri="{FF2B5EF4-FFF2-40B4-BE49-F238E27FC236}">
                <a16:creationId xmlns:a16="http://schemas.microsoft.com/office/drawing/2014/main" id="{E9996737-B647-46FA-B8E7-E29E9E00ECE9}"/>
              </a:ext>
            </a:extLst>
          </p:cNvPr>
          <p:cNvPicPr>
            <a:picLocks noChangeAspect="1"/>
          </p:cNvPicPr>
          <p:nvPr/>
        </p:nvPicPr>
        <p:blipFill rotWithShape="1">
          <a:blip r:embed="rId6">
            <a:extLst>
              <a:ext uri="{28A0092B-C50C-407E-A947-70E740481C1C}">
                <a14:useLocalDpi xmlns:a14="http://schemas.microsoft.com/office/drawing/2010/main" val="0"/>
              </a:ext>
            </a:extLst>
          </a:blip>
          <a:srcRect l="18722" r="13311"/>
          <a:stretch/>
        </p:blipFill>
        <p:spPr>
          <a:xfrm>
            <a:off x="5133103" y="1687988"/>
            <a:ext cx="680678" cy="701040"/>
          </a:xfrm>
          <a:prstGeom prst="rect">
            <a:avLst/>
          </a:prstGeom>
        </p:spPr>
      </p:pic>
      <p:pic>
        <p:nvPicPr>
          <p:cNvPr id="30" name="Image 29">
            <a:extLst>
              <a:ext uri="{FF2B5EF4-FFF2-40B4-BE49-F238E27FC236}">
                <a16:creationId xmlns:a16="http://schemas.microsoft.com/office/drawing/2014/main" id="{B0C1A83E-8F3B-45BB-A67E-7E238672B115}"/>
              </a:ext>
            </a:extLst>
          </p:cNvPr>
          <p:cNvPicPr>
            <a:picLocks noChangeAspect="1"/>
          </p:cNvPicPr>
          <p:nvPr/>
        </p:nvPicPr>
        <p:blipFill>
          <a:blip r:embed="rId7"/>
          <a:stretch>
            <a:fillRect/>
          </a:stretch>
        </p:blipFill>
        <p:spPr>
          <a:xfrm>
            <a:off x="6754306" y="1878624"/>
            <a:ext cx="1808062" cy="1311278"/>
          </a:xfrm>
          <a:prstGeom prst="rect">
            <a:avLst/>
          </a:prstGeom>
        </p:spPr>
      </p:pic>
    </p:spTree>
    <p:extLst>
      <p:ext uri="{BB962C8B-B14F-4D97-AF65-F5344CB8AC3E}">
        <p14:creationId xmlns:p14="http://schemas.microsoft.com/office/powerpoint/2010/main" val="42077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57B3F0-C1E4-4462-8C55-88CEE523BDAB}"/>
              </a:ext>
            </a:extLst>
          </p:cNvPr>
          <p:cNvSpPr>
            <a:spLocks noGrp="1"/>
          </p:cNvSpPr>
          <p:nvPr>
            <p:ph type="sldNum" sz="quarter" idx="12"/>
          </p:nvPr>
        </p:nvSpPr>
        <p:spPr/>
        <p:txBody>
          <a:bodyPr/>
          <a:lstStyle/>
          <a:p>
            <a:fld id="{C726DED8-A52F-734C-904E-54829A63AD48}" type="slidenum">
              <a:rPr lang="fr-FR" smtClean="0"/>
              <a:pPr/>
              <a:t>20</a:t>
            </a:fld>
            <a:endParaRPr lang="fr-FR" dirty="0"/>
          </a:p>
        </p:txBody>
      </p:sp>
      <p:sp>
        <p:nvSpPr>
          <p:cNvPr id="3" name="Titre 2">
            <a:extLst>
              <a:ext uri="{FF2B5EF4-FFF2-40B4-BE49-F238E27FC236}">
                <a16:creationId xmlns:a16="http://schemas.microsoft.com/office/drawing/2014/main" id="{E001D528-E462-4518-90FC-F515C1D4086E}"/>
              </a:ext>
            </a:extLst>
          </p:cNvPr>
          <p:cNvSpPr>
            <a:spLocks noGrp="1"/>
          </p:cNvSpPr>
          <p:nvPr>
            <p:ph type="title"/>
          </p:nvPr>
        </p:nvSpPr>
        <p:spPr/>
        <p:txBody>
          <a:bodyPr/>
          <a:lstStyle/>
          <a:p>
            <a:r>
              <a:rPr lang="fr-FR" dirty="0" err="1"/>
              <a:t>Exploring</a:t>
            </a:r>
            <a:r>
              <a:rPr lang="fr-FR" dirty="0"/>
              <a:t> the </a:t>
            </a:r>
            <a:r>
              <a:rPr lang="fr-FR" dirty="0" err="1"/>
              <a:t>exposome</a:t>
            </a:r>
            <a:endParaRPr lang="fr-FR" i="1" dirty="0"/>
          </a:p>
        </p:txBody>
      </p:sp>
      <p:sp>
        <p:nvSpPr>
          <p:cNvPr id="5" name="ZoneTexte 4">
            <a:extLst>
              <a:ext uri="{FF2B5EF4-FFF2-40B4-BE49-F238E27FC236}">
                <a16:creationId xmlns:a16="http://schemas.microsoft.com/office/drawing/2014/main" id="{B2082EA1-4028-46F1-9511-75FC6BE988F5}"/>
              </a:ext>
            </a:extLst>
          </p:cNvPr>
          <p:cNvSpPr txBox="1"/>
          <p:nvPr/>
        </p:nvSpPr>
        <p:spPr>
          <a:xfrm>
            <a:off x="264806" y="1117195"/>
            <a:ext cx="11144531" cy="5632311"/>
          </a:xfrm>
          <a:prstGeom prst="rect">
            <a:avLst/>
          </a:prstGeom>
          <a:noFill/>
        </p:spPr>
        <p:txBody>
          <a:bodyPr wrap="square">
            <a:spAutoFit/>
          </a:bodyPr>
          <a:lstStyle/>
          <a:p>
            <a:r>
              <a:rPr lang="fr-FR" sz="2000" b="1" dirty="0"/>
              <a:t>The </a:t>
            </a:r>
            <a:r>
              <a:rPr lang="fr-FR" sz="2000" b="1" dirty="0" err="1"/>
              <a:t>exposome</a:t>
            </a:r>
            <a:r>
              <a:rPr lang="fr-FR" sz="2000" b="1" dirty="0"/>
              <a:t> </a:t>
            </a:r>
            <a:r>
              <a:rPr lang="fr-FR" sz="2000" b="1" dirty="0" err="1"/>
              <a:t>is</a:t>
            </a:r>
            <a:r>
              <a:rPr lang="fr-FR" sz="2000" b="1" dirty="0"/>
              <a:t> </a:t>
            </a:r>
            <a:r>
              <a:rPr lang="fr-FR" sz="2000" b="1" dirty="0" err="1"/>
              <a:t>constituted</a:t>
            </a:r>
            <a:r>
              <a:rPr lang="fr-FR" sz="2000" b="1" dirty="0"/>
              <a:t> of </a:t>
            </a:r>
            <a:r>
              <a:rPr lang="fr-FR" sz="2000" b="1" dirty="0" err="1"/>
              <a:t>three</a:t>
            </a:r>
            <a:r>
              <a:rPr lang="fr-FR" sz="2000" b="1" dirty="0"/>
              <a:t> </a:t>
            </a:r>
            <a:r>
              <a:rPr lang="fr-FR" sz="2000" b="1" dirty="0" err="1"/>
              <a:t>overlapping</a:t>
            </a:r>
            <a:r>
              <a:rPr lang="fr-FR" sz="2000" b="1" dirty="0"/>
              <a:t> </a:t>
            </a:r>
            <a:r>
              <a:rPr lang="fr-FR" sz="2000" b="1" dirty="0" err="1"/>
              <a:t>domains</a:t>
            </a:r>
            <a:r>
              <a:rPr lang="fr-FR" sz="2000" b="1" dirty="0"/>
              <a:t>: </a:t>
            </a:r>
          </a:p>
          <a:p>
            <a:pPr marL="342900" indent="-342900">
              <a:buAutoNum type="arabicParenBoth"/>
            </a:pPr>
            <a:r>
              <a:rPr lang="fr-FR" sz="2000" b="1" dirty="0">
                <a:solidFill>
                  <a:srgbClr val="E70073"/>
                </a:solidFill>
              </a:rPr>
              <a:t>a </a:t>
            </a:r>
            <a:r>
              <a:rPr lang="fr-FR" sz="2000" b="1" dirty="0" err="1">
                <a:solidFill>
                  <a:srgbClr val="E70073"/>
                </a:solidFill>
              </a:rPr>
              <a:t>general</a:t>
            </a:r>
            <a:r>
              <a:rPr lang="fr-FR" sz="2000" b="1" dirty="0">
                <a:solidFill>
                  <a:srgbClr val="E70073"/>
                </a:solidFill>
              </a:rPr>
              <a:t> </a:t>
            </a:r>
            <a:r>
              <a:rPr lang="fr-FR" sz="2000" b="1" dirty="0" err="1">
                <a:solidFill>
                  <a:srgbClr val="E70073"/>
                </a:solidFill>
              </a:rPr>
              <a:t>external</a:t>
            </a:r>
            <a:r>
              <a:rPr lang="fr-FR" sz="2000" b="1" dirty="0">
                <a:solidFill>
                  <a:srgbClr val="E70073"/>
                </a:solidFill>
              </a:rPr>
              <a:t> </a:t>
            </a:r>
            <a:r>
              <a:rPr lang="fr-FR" sz="2000" b="1" dirty="0" err="1">
                <a:solidFill>
                  <a:srgbClr val="E70073"/>
                </a:solidFill>
              </a:rPr>
              <a:t>environment</a:t>
            </a:r>
            <a:r>
              <a:rPr lang="fr-FR" sz="2000" b="1" dirty="0">
                <a:solidFill>
                  <a:srgbClr val="E70073"/>
                </a:solidFill>
              </a:rPr>
              <a:t> </a:t>
            </a:r>
            <a:r>
              <a:rPr lang="fr-FR" sz="2000" dirty="0" err="1"/>
              <a:t>including</a:t>
            </a:r>
            <a:r>
              <a:rPr lang="fr-FR" sz="2000" dirty="0"/>
              <a:t> </a:t>
            </a:r>
            <a:r>
              <a:rPr lang="fr-FR" sz="2000" dirty="0" err="1"/>
              <a:t>factors</a:t>
            </a:r>
            <a:r>
              <a:rPr lang="fr-FR" sz="2000" dirty="0"/>
              <a:t> </a:t>
            </a:r>
            <a:r>
              <a:rPr lang="fr-FR" sz="2000" dirty="0" err="1"/>
              <a:t>such</a:t>
            </a:r>
            <a:r>
              <a:rPr lang="fr-FR" sz="2000" dirty="0"/>
              <a:t> as the </a:t>
            </a:r>
            <a:r>
              <a:rPr lang="fr-FR" sz="2000" dirty="0" err="1"/>
              <a:t>urban</a:t>
            </a:r>
            <a:r>
              <a:rPr lang="fr-FR" sz="2000" dirty="0"/>
              <a:t> </a:t>
            </a:r>
            <a:r>
              <a:rPr lang="fr-FR" sz="2000" dirty="0" err="1"/>
              <a:t>environment</a:t>
            </a:r>
            <a:r>
              <a:rPr lang="fr-FR" sz="2000" dirty="0"/>
              <a:t>, </a:t>
            </a:r>
            <a:r>
              <a:rPr lang="fr-FR" sz="2000" dirty="0" err="1"/>
              <a:t>climate</a:t>
            </a:r>
            <a:r>
              <a:rPr lang="fr-FR" sz="2000" dirty="0"/>
              <a:t> </a:t>
            </a:r>
            <a:r>
              <a:rPr lang="fr-FR" sz="2000" dirty="0" err="1"/>
              <a:t>factors</a:t>
            </a:r>
            <a:r>
              <a:rPr lang="fr-FR" sz="2000" dirty="0"/>
              <a:t>, social capital, stress;</a:t>
            </a:r>
          </a:p>
          <a:p>
            <a:pPr marL="342900" indent="-342900">
              <a:buAutoNum type="arabicParenBoth"/>
            </a:pPr>
            <a:r>
              <a:rPr lang="fr-FR" sz="2000" b="1" dirty="0">
                <a:solidFill>
                  <a:srgbClr val="E70073"/>
                </a:solidFill>
              </a:rPr>
              <a:t>a </a:t>
            </a:r>
            <a:r>
              <a:rPr lang="fr-FR" sz="2000" b="1" dirty="0" err="1">
                <a:solidFill>
                  <a:srgbClr val="E70073"/>
                </a:solidFill>
              </a:rPr>
              <a:t>speciﬁc</a:t>
            </a:r>
            <a:r>
              <a:rPr lang="fr-FR" sz="2000" b="1" dirty="0">
                <a:solidFill>
                  <a:srgbClr val="E70073"/>
                </a:solidFill>
              </a:rPr>
              <a:t> </a:t>
            </a:r>
            <a:r>
              <a:rPr lang="fr-FR" sz="2000" b="1" dirty="0" err="1">
                <a:solidFill>
                  <a:srgbClr val="E70073"/>
                </a:solidFill>
              </a:rPr>
              <a:t>external</a:t>
            </a:r>
            <a:r>
              <a:rPr lang="fr-FR" sz="2000" b="1" dirty="0">
                <a:solidFill>
                  <a:srgbClr val="E70073"/>
                </a:solidFill>
              </a:rPr>
              <a:t> </a:t>
            </a:r>
            <a:r>
              <a:rPr lang="fr-FR" sz="2000" b="1" dirty="0" err="1">
                <a:solidFill>
                  <a:srgbClr val="E70073"/>
                </a:solidFill>
              </a:rPr>
              <a:t>environment</a:t>
            </a:r>
            <a:r>
              <a:rPr lang="fr-FR" sz="2000" b="1" dirty="0">
                <a:solidFill>
                  <a:srgbClr val="E70073"/>
                </a:solidFill>
              </a:rPr>
              <a:t> </a:t>
            </a:r>
            <a:r>
              <a:rPr lang="fr-FR" sz="2000" dirty="0" err="1"/>
              <a:t>including</a:t>
            </a:r>
            <a:r>
              <a:rPr lang="fr-FR" sz="2000" dirty="0"/>
              <a:t> </a:t>
            </a:r>
            <a:r>
              <a:rPr lang="fr-FR" sz="2000" dirty="0" err="1"/>
              <a:t>speciﬁc</a:t>
            </a:r>
            <a:r>
              <a:rPr lang="fr-FR" sz="2000" dirty="0"/>
              <a:t> contaminants, </a:t>
            </a:r>
            <a:r>
              <a:rPr lang="fr-FR" sz="2000" dirty="0" err="1"/>
              <a:t>diet</a:t>
            </a:r>
            <a:r>
              <a:rPr lang="fr-FR" sz="2000" dirty="0"/>
              <a:t>, </a:t>
            </a:r>
            <a:r>
              <a:rPr lang="fr-FR" sz="2000" dirty="0" err="1"/>
              <a:t>physical</a:t>
            </a:r>
            <a:r>
              <a:rPr lang="fr-FR" sz="2000" dirty="0"/>
              <a:t> </a:t>
            </a:r>
            <a:r>
              <a:rPr lang="fr-FR" sz="2000" dirty="0" err="1"/>
              <a:t>activity</a:t>
            </a:r>
            <a:r>
              <a:rPr lang="fr-FR" sz="2000" dirty="0"/>
              <a:t>, </a:t>
            </a:r>
            <a:r>
              <a:rPr lang="fr-FR" sz="2000" dirty="0" err="1"/>
              <a:t>tobacco</a:t>
            </a:r>
            <a:r>
              <a:rPr lang="fr-FR" sz="2000" dirty="0"/>
              <a:t>, and </a:t>
            </a:r>
          </a:p>
          <a:p>
            <a:pPr marL="342900" indent="-342900">
              <a:buAutoNum type="arabicParenBoth"/>
            </a:pPr>
            <a:r>
              <a:rPr lang="fr-FR" sz="2000" b="1" dirty="0">
                <a:solidFill>
                  <a:srgbClr val="E70073"/>
                </a:solidFill>
              </a:rPr>
              <a:t>an </a:t>
            </a:r>
            <a:r>
              <a:rPr lang="fr-FR" sz="2000" b="1" dirty="0" err="1">
                <a:solidFill>
                  <a:srgbClr val="E70073"/>
                </a:solidFill>
              </a:rPr>
              <a:t>internal</a:t>
            </a:r>
            <a:r>
              <a:rPr lang="fr-FR" sz="2000" b="1" dirty="0">
                <a:solidFill>
                  <a:srgbClr val="E70073"/>
                </a:solidFill>
              </a:rPr>
              <a:t> </a:t>
            </a:r>
            <a:r>
              <a:rPr lang="fr-FR" sz="2000" b="1" dirty="0" err="1">
                <a:solidFill>
                  <a:srgbClr val="E70073"/>
                </a:solidFill>
              </a:rPr>
              <a:t>environment</a:t>
            </a:r>
            <a:r>
              <a:rPr lang="fr-FR" sz="2000" b="1" dirty="0">
                <a:solidFill>
                  <a:srgbClr val="E70073"/>
                </a:solidFill>
              </a:rPr>
              <a:t> </a:t>
            </a:r>
            <a:r>
              <a:rPr lang="fr-FR" sz="2000" dirty="0" err="1"/>
              <a:t>including</a:t>
            </a:r>
            <a:r>
              <a:rPr lang="fr-FR" sz="2000" dirty="0"/>
              <a:t> </a:t>
            </a:r>
            <a:r>
              <a:rPr lang="fr-FR" sz="2000" dirty="0" err="1"/>
              <a:t>internal</a:t>
            </a:r>
            <a:r>
              <a:rPr lang="fr-FR" sz="2000" dirty="0"/>
              <a:t> </a:t>
            </a:r>
            <a:r>
              <a:rPr lang="fr-FR" sz="2000" dirty="0" err="1"/>
              <a:t>biological</a:t>
            </a:r>
            <a:r>
              <a:rPr lang="fr-FR" sz="2000" dirty="0"/>
              <a:t> </a:t>
            </a:r>
            <a:r>
              <a:rPr lang="fr-FR" sz="2000" dirty="0" err="1"/>
              <a:t>factors</a:t>
            </a:r>
            <a:r>
              <a:rPr lang="fr-FR" sz="2000" dirty="0"/>
              <a:t> </a:t>
            </a:r>
            <a:r>
              <a:rPr lang="fr-FR" sz="2000" dirty="0" err="1"/>
              <a:t>such</a:t>
            </a:r>
            <a:r>
              <a:rPr lang="fr-FR" sz="2000" dirty="0"/>
              <a:t> as </a:t>
            </a:r>
            <a:r>
              <a:rPr lang="fr-FR" sz="2000" dirty="0" err="1"/>
              <a:t>metabolism</a:t>
            </a:r>
            <a:r>
              <a:rPr lang="fr-FR" sz="2000" dirty="0"/>
              <a:t>, </a:t>
            </a:r>
            <a:r>
              <a:rPr lang="fr-FR" sz="2000" dirty="0" err="1"/>
              <a:t>gut</a:t>
            </a:r>
            <a:r>
              <a:rPr lang="fr-FR" sz="2000" dirty="0"/>
              <a:t> micro </a:t>
            </a:r>
            <a:r>
              <a:rPr lang="fr-FR" sz="2000" dirty="0" err="1"/>
              <a:t>ﬂora</a:t>
            </a:r>
            <a:r>
              <a:rPr lang="fr-FR" sz="2000" dirty="0"/>
              <a:t>, </a:t>
            </a:r>
            <a:r>
              <a:rPr lang="fr-FR" sz="2000" dirty="0" err="1"/>
              <a:t>inﬂammation</a:t>
            </a:r>
            <a:r>
              <a:rPr lang="fr-FR" sz="2000" dirty="0"/>
              <a:t>, and </a:t>
            </a:r>
            <a:r>
              <a:rPr lang="fr-FR" sz="2000" dirty="0" err="1"/>
              <a:t>oxidative</a:t>
            </a:r>
            <a:r>
              <a:rPr lang="fr-FR" sz="2000" dirty="0"/>
              <a:t> stress. </a:t>
            </a:r>
          </a:p>
          <a:p>
            <a:endParaRPr lang="en-US" sz="2000" dirty="0"/>
          </a:p>
          <a:p>
            <a:pPr marL="285750" indent="-285750" algn="just">
              <a:spcAft>
                <a:spcPts val="0"/>
              </a:spcAft>
              <a:buFont typeface="Arial" panose="020B0604020202020204" pitchFamily="34" charset="0"/>
              <a:buChar char="•"/>
            </a:pPr>
            <a:r>
              <a:rPr lang="en-US" sz="2000" dirty="0">
                <a:ea typeface="Times New Roman" panose="02020603050405020304" pitchFamily="18" charset="0"/>
              </a:rPr>
              <a:t>Complex diseases are </a:t>
            </a:r>
            <a:r>
              <a:rPr lang="en-US" sz="2000" b="1" dirty="0">
                <a:ea typeface="Times New Roman" panose="02020603050405020304" pitchFamily="18" charset="0"/>
              </a:rPr>
              <a:t>multifactorial</a:t>
            </a:r>
            <a:r>
              <a:rPr lang="en-US" sz="2000" dirty="0">
                <a:ea typeface="Times New Roman" panose="02020603050405020304" pitchFamily="18" charset="0"/>
              </a:rPr>
              <a:t> and caused by multiple genetic and environmental factors operating additively or in concert. Yet, most epidemiological studies consider only a </a:t>
            </a:r>
            <a:r>
              <a:rPr lang="en-US" sz="2000" b="1" i="1" dirty="0">
                <a:ea typeface="Times New Roman" panose="02020603050405020304" pitchFamily="18" charset="0"/>
              </a:rPr>
              <a:t>handful exposures </a:t>
            </a:r>
            <a:r>
              <a:rPr lang="en-US" sz="2000" dirty="0">
                <a:ea typeface="Times New Roman" panose="02020603050405020304" pitchFamily="18" charset="0"/>
              </a:rPr>
              <a:t>at a time</a:t>
            </a:r>
          </a:p>
          <a:p>
            <a:endParaRPr lang="en-US" sz="2000" b="1" dirty="0"/>
          </a:p>
          <a:p>
            <a:r>
              <a:rPr lang="en-US" sz="2000" b="1" dirty="0"/>
              <a:t>Different statistical approaches needed </a:t>
            </a:r>
          </a:p>
          <a:p>
            <a:pPr marL="285750" indent="-285750">
              <a:buFont typeface="Arial" panose="020B0604020202020204" pitchFamily="34" charset="0"/>
              <a:buChar char="•"/>
            </a:pPr>
            <a:r>
              <a:rPr lang="en-US" sz="2000" dirty="0"/>
              <a:t>To describe </a:t>
            </a:r>
            <a:r>
              <a:rPr lang="en-US" sz="2000" b="1" dirty="0">
                <a:solidFill>
                  <a:srgbClr val="E70073"/>
                </a:solidFill>
              </a:rPr>
              <a:t>exposure mixtures </a:t>
            </a:r>
            <a:r>
              <a:rPr lang="en-US" sz="2000" b="1" dirty="0"/>
              <a:t>and </a:t>
            </a:r>
            <a:r>
              <a:rPr lang="en-US" sz="2000" b="1" dirty="0">
                <a:solidFill>
                  <a:srgbClr val="E70073"/>
                </a:solidFill>
              </a:rPr>
              <a:t>exposome patterns </a:t>
            </a:r>
            <a:r>
              <a:rPr lang="en-US" sz="2000" dirty="0"/>
              <a:t>(as most normally encountered in reality)</a:t>
            </a:r>
          </a:p>
          <a:p>
            <a:pPr marL="285750" indent="-285750">
              <a:buFont typeface="Arial" panose="020B0604020202020204" pitchFamily="34" charset="0"/>
              <a:buChar char="•"/>
            </a:pPr>
            <a:r>
              <a:rPr lang="en-US" sz="2000" dirty="0"/>
              <a:t>To identify the </a:t>
            </a:r>
            <a:r>
              <a:rPr lang="en-US" sz="2000" b="1" dirty="0">
                <a:solidFill>
                  <a:srgbClr val="E70073"/>
                </a:solidFill>
              </a:rPr>
              <a:t>most</a:t>
            </a:r>
            <a:r>
              <a:rPr lang="en-US" sz="2000" dirty="0"/>
              <a:t> </a:t>
            </a:r>
            <a:r>
              <a:rPr lang="en-US" sz="2000" b="1" dirty="0">
                <a:solidFill>
                  <a:srgbClr val="E70073"/>
                </a:solidFill>
              </a:rPr>
              <a:t>important</a:t>
            </a:r>
            <a:r>
              <a:rPr lang="en-US" sz="2000" b="1" dirty="0"/>
              <a:t> </a:t>
            </a:r>
            <a:r>
              <a:rPr lang="en-US" sz="2000" b="1" dirty="0">
                <a:solidFill>
                  <a:srgbClr val="E70073"/>
                </a:solidFill>
              </a:rPr>
              <a:t>exposures</a:t>
            </a:r>
            <a:r>
              <a:rPr lang="en-US" sz="2000" b="1" dirty="0"/>
              <a:t> </a:t>
            </a:r>
            <a:r>
              <a:rPr lang="en-US" sz="2000" dirty="0"/>
              <a:t>with respect to adverse health effects (crucial for regulatory policy)</a:t>
            </a:r>
          </a:p>
          <a:p>
            <a:pPr marL="285750" indent="-285750">
              <a:buFont typeface="Arial" panose="020B0604020202020204" pitchFamily="34" charset="0"/>
              <a:buChar char="•"/>
            </a:pPr>
            <a:r>
              <a:rPr lang="en-US" sz="2000" dirty="0"/>
              <a:t>To identify </a:t>
            </a:r>
            <a:r>
              <a:rPr lang="en-US" sz="2000" b="1" dirty="0">
                <a:solidFill>
                  <a:srgbClr val="E70073"/>
                </a:solidFill>
              </a:rPr>
              <a:t>synergistic</a:t>
            </a:r>
            <a:r>
              <a:rPr lang="en-US" sz="2000" dirty="0"/>
              <a:t> or </a:t>
            </a:r>
            <a:r>
              <a:rPr lang="en-US" sz="2000" b="1" dirty="0">
                <a:solidFill>
                  <a:srgbClr val="E70073"/>
                </a:solidFill>
              </a:rPr>
              <a:t>interactive</a:t>
            </a:r>
            <a:r>
              <a:rPr lang="en-US" sz="2000" dirty="0"/>
              <a:t> effects</a:t>
            </a:r>
          </a:p>
          <a:p>
            <a:endParaRPr lang="fr-FR" sz="2000" dirty="0"/>
          </a:p>
          <a:p>
            <a:endParaRPr lang="en-US" sz="2000" dirty="0"/>
          </a:p>
        </p:txBody>
      </p:sp>
      <p:sp>
        <p:nvSpPr>
          <p:cNvPr id="7" name="ZoneTexte 6">
            <a:extLst>
              <a:ext uri="{FF2B5EF4-FFF2-40B4-BE49-F238E27FC236}">
                <a16:creationId xmlns:a16="http://schemas.microsoft.com/office/drawing/2014/main" id="{88E20D13-5039-4DCE-A32B-4D465DF0A054}"/>
              </a:ext>
            </a:extLst>
          </p:cNvPr>
          <p:cNvSpPr txBox="1"/>
          <p:nvPr/>
        </p:nvSpPr>
        <p:spPr>
          <a:xfrm>
            <a:off x="1166811" y="6380174"/>
            <a:ext cx="9572626" cy="369332"/>
          </a:xfrm>
          <a:prstGeom prst="rect">
            <a:avLst/>
          </a:prstGeom>
          <a:noFill/>
        </p:spPr>
        <p:txBody>
          <a:bodyPr wrap="square">
            <a:spAutoFit/>
          </a:bodyPr>
          <a:lstStyle/>
          <a:p>
            <a:r>
              <a:rPr lang="fr-FR" sz="900" dirty="0"/>
              <a:t>Agier et al. </a:t>
            </a:r>
            <a:r>
              <a:rPr lang="fr-FR" sz="900" dirty="0" err="1"/>
              <a:t>Early</a:t>
            </a:r>
            <a:r>
              <a:rPr lang="fr-FR" sz="900" dirty="0"/>
              <a:t>-life </a:t>
            </a:r>
            <a:r>
              <a:rPr lang="fr-FR" sz="900" dirty="0" err="1"/>
              <a:t>exposome</a:t>
            </a:r>
            <a:r>
              <a:rPr lang="fr-FR" sz="900" dirty="0"/>
              <a:t> and </a:t>
            </a:r>
            <a:r>
              <a:rPr lang="fr-FR" sz="900" dirty="0" err="1"/>
              <a:t>lung</a:t>
            </a:r>
            <a:r>
              <a:rPr lang="fr-FR" sz="900" dirty="0"/>
              <a:t> </a:t>
            </a:r>
            <a:r>
              <a:rPr lang="fr-FR" sz="900" dirty="0" err="1"/>
              <a:t>function</a:t>
            </a:r>
            <a:r>
              <a:rPr lang="fr-FR" sz="900" dirty="0"/>
              <a:t> in </a:t>
            </a:r>
            <a:r>
              <a:rPr lang="fr-FR" sz="900" dirty="0" err="1"/>
              <a:t>children</a:t>
            </a:r>
            <a:r>
              <a:rPr lang="fr-FR" sz="900" dirty="0"/>
              <a:t> in Europe: an </a:t>
            </a:r>
            <a:r>
              <a:rPr lang="fr-FR" sz="900" dirty="0" err="1"/>
              <a:t>analysis</a:t>
            </a:r>
            <a:r>
              <a:rPr lang="fr-FR" sz="900" dirty="0"/>
              <a:t> of data </a:t>
            </a:r>
            <a:r>
              <a:rPr lang="fr-FR" sz="900" dirty="0" err="1"/>
              <a:t>from</a:t>
            </a:r>
            <a:r>
              <a:rPr lang="fr-FR" sz="900" dirty="0"/>
              <a:t> the longitudinal, population-</a:t>
            </a:r>
            <a:r>
              <a:rPr lang="fr-FR" sz="900" dirty="0" err="1"/>
              <a:t>based</a:t>
            </a:r>
            <a:r>
              <a:rPr lang="fr-FR" sz="900" dirty="0"/>
              <a:t> HELIX </a:t>
            </a:r>
            <a:r>
              <a:rPr lang="fr-FR" sz="900" dirty="0" err="1"/>
              <a:t>cohort</a:t>
            </a:r>
            <a:r>
              <a:rPr lang="fr-FR" sz="900" dirty="0"/>
              <a:t>. </a:t>
            </a:r>
          </a:p>
          <a:p>
            <a:r>
              <a:rPr lang="en-US" sz="900" dirty="0"/>
              <a:t>Lancet Planet Health 2019; 3: e81–92</a:t>
            </a:r>
            <a:endParaRPr lang="fr-FR" sz="900" dirty="0"/>
          </a:p>
        </p:txBody>
      </p:sp>
    </p:spTree>
    <p:extLst>
      <p:ext uri="{BB962C8B-B14F-4D97-AF65-F5344CB8AC3E}">
        <p14:creationId xmlns:p14="http://schemas.microsoft.com/office/powerpoint/2010/main" val="130361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500"/>
                                        <p:tgtEl>
                                          <p:spTgt spid="5">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8" end="8"/>
                                            </p:txEl>
                                          </p:spTgt>
                                        </p:tgtEl>
                                        <p:attrNameLst>
                                          <p:attrName>style.visibility</p:attrName>
                                        </p:attrNameLst>
                                      </p:cBhvr>
                                      <p:to>
                                        <p:strVal val="visible"/>
                                      </p:to>
                                    </p:set>
                                    <p:animEffect transition="in" filter="fade">
                                      <p:cBhvr>
                                        <p:cTn id="10" dur="500"/>
                                        <p:tgtEl>
                                          <p:spTgt spid="5">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fade">
                                      <p:cBhvr>
                                        <p:cTn id="13" dur="500"/>
                                        <p:tgtEl>
                                          <p:spTgt spid="5">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fade">
                                      <p:cBhvr>
                                        <p:cTn id="16"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57B3F0-C1E4-4462-8C55-88CEE523BDAB}"/>
              </a:ext>
            </a:extLst>
          </p:cNvPr>
          <p:cNvSpPr>
            <a:spLocks noGrp="1"/>
          </p:cNvSpPr>
          <p:nvPr>
            <p:ph type="sldNum" sz="quarter" idx="12"/>
          </p:nvPr>
        </p:nvSpPr>
        <p:spPr/>
        <p:txBody>
          <a:bodyPr/>
          <a:lstStyle/>
          <a:p>
            <a:fld id="{C726DED8-A52F-734C-904E-54829A63AD48}" type="slidenum">
              <a:rPr lang="fr-FR" smtClean="0"/>
              <a:pPr/>
              <a:t>21</a:t>
            </a:fld>
            <a:endParaRPr lang="fr-FR" dirty="0"/>
          </a:p>
        </p:txBody>
      </p:sp>
      <p:sp>
        <p:nvSpPr>
          <p:cNvPr id="3" name="Titre 2">
            <a:extLst>
              <a:ext uri="{FF2B5EF4-FFF2-40B4-BE49-F238E27FC236}">
                <a16:creationId xmlns:a16="http://schemas.microsoft.com/office/drawing/2014/main" id="{E001D528-E462-4518-90FC-F515C1D4086E}"/>
              </a:ext>
            </a:extLst>
          </p:cNvPr>
          <p:cNvSpPr>
            <a:spLocks noGrp="1"/>
          </p:cNvSpPr>
          <p:nvPr>
            <p:ph type="title"/>
          </p:nvPr>
        </p:nvSpPr>
        <p:spPr/>
        <p:txBody>
          <a:bodyPr/>
          <a:lstStyle/>
          <a:p>
            <a:r>
              <a:rPr lang="fr-FR" dirty="0" err="1"/>
              <a:t>Exploring</a:t>
            </a:r>
            <a:r>
              <a:rPr lang="fr-FR" dirty="0"/>
              <a:t> the </a:t>
            </a:r>
            <a:r>
              <a:rPr lang="fr-FR" dirty="0" err="1"/>
              <a:t>exposome</a:t>
            </a:r>
            <a:br>
              <a:rPr lang="fr-FR" dirty="0"/>
            </a:br>
            <a:r>
              <a:rPr lang="fr-FR" sz="2000" b="0" dirty="0"/>
              <a:t>Key issues and </a:t>
            </a:r>
            <a:r>
              <a:rPr lang="fr-FR" sz="2000" b="0" dirty="0" err="1"/>
              <a:t>approaches</a:t>
            </a:r>
            <a:r>
              <a:rPr lang="fr-FR" sz="2000" b="0" dirty="0"/>
              <a:t> to </a:t>
            </a:r>
            <a:r>
              <a:rPr lang="fr-FR" sz="2000" b="0" dirty="0" err="1"/>
              <a:t>analysis</a:t>
            </a:r>
            <a:endParaRPr lang="fr-FR" b="0" i="1" dirty="0"/>
          </a:p>
        </p:txBody>
      </p:sp>
      <p:sp>
        <p:nvSpPr>
          <p:cNvPr id="5" name="ZoneTexte 4">
            <a:extLst>
              <a:ext uri="{FF2B5EF4-FFF2-40B4-BE49-F238E27FC236}">
                <a16:creationId xmlns:a16="http://schemas.microsoft.com/office/drawing/2014/main" id="{B2082EA1-4028-46F1-9511-75FC6BE988F5}"/>
              </a:ext>
            </a:extLst>
          </p:cNvPr>
          <p:cNvSpPr txBox="1"/>
          <p:nvPr/>
        </p:nvSpPr>
        <p:spPr>
          <a:xfrm>
            <a:off x="565762" y="1445810"/>
            <a:ext cx="7139963" cy="5693866"/>
          </a:xfrm>
          <a:prstGeom prst="rect">
            <a:avLst/>
          </a:prstGeom>
          <a:noFill/>
        </p:spPr>
        <p:txBody>
          <a:bodyPr wrap="square">
            <a:spAutoFit/>
          </a:bodyPr>
          <a:lstStyle/>
          <a:p>
            <a:r>
              <a:rPr lang="en-US" sz="2000" b="1" dirty="0">
                <a:solidFill>
                  <a:srgbClr val="962C76"/>
                </a:solidFill>
              </a:rPr>
              <a:t>Key issues from the statistical standpoint</a:t>
            </a:r>
          </a:p>
          <a:p>
            <a:pPr marL="285750" indent="-285750">
              <a:buFont typeface="Arial" panose="020B0604020202020204" pitchFamily="34" charset="0"/>
              <a:buChar char="•"/>
            </a:pPr>
            <a:endParaRPr lang="fr-FR" sz="1000" dirty="0"/>
          </a:p>
          <a:p>
            <a:pPr marL="285750" indent="-285750">
              <a:buFont typeface="Arial" panose="020B0604020202020204" pitchFamily="34" charset="0"/>
              <a:buChar char="•"/>
            </a:pPr>
            <a:r>
              <a:rPr lang="fr-FR" b="1" dirty="0" err="1">
                <a:solidFill>
                  <a:srgbClr val="E70073"/>
                </a:solidFill>
              </a:rPr>
              <a:t>Numerous</a:t>
            </a:r>
            <a:r>
              <a:rPr lang="fr-FR" dirty="0"/>
              <a:t> and </a:t>
            </a:r>
            <a:r>
              <a:rPr lang="fr-FR" dirty="0" err="1"/>
              <a:t>highly</a:t>
            </a:r>
            <a:r>
              <a:rPr lang="fr-FR" dirty="0"/>
              <a:t> </a:t>
            </a:r>
            <a:r>
              <a:rPr lang="fr-FR" b="1" dirty="0" err="1">
                <a:solidFill>
                  <a:srgbClr val="E70073"/>
                </a:solidFill>
              </a:rPr>
              <a:t>correlated</a:t>
            </a:r>
            <a:r>
              <a:rPr lang="fr-FR" dirty="0"/>
              <a:t> </a:t>
            </a:r>
            <a:r>
              <a:rPr lang="fr-FR" dirty="0" err="1"/>
              <a:t>exposures</a:t>
            </a:r>
            <a:r>
              <a:rPr lang="fr-FR" dirty="0"/>
              <a:t> / </a:t>
            </a:r>
            <a:r>
              <a:rPr lang="fr-FR" dirty="0" err="1"/>
              <a:t>exposome</a:t>
            </a:r>
            <a:r>
              <a:rPr lang="fr-FR" dirty="0"/>
              <a:t> components</a:t>
            </a:r>
          </a:p>
          <a:p>
            <a:pPr marL="285750" indent="-285750">
              <a:buFont typeface="Arial" panose="020B0604020202020204" pitchFamily="34" charset="0"/>
              <a:buChar char="•"/>
            </a:pPr>
            <a:r>
              <a:rPr lang="fr-FR" b="1" dirty="0" err="1">
                <a:solidFill>
                  <a:srgbClr val="E70073"/>
                </a:solidFill>
              </a:rPr>
              <a:t>Heterogeneity</a:t>
            </a:r>
            <a:r>
              <a:rPr lang="fr-FR" dirty="0"/>
              <a:t> of populations and </a:t>
            </a:r>
            <a:r>
              <a:rPr lang="fr-FR" dirty="0" err="1"/>
              <a:t>exposures</a:t>
            </a:r>
            <a:r>
              <a:rPr lang="fr-FR" dirty="0"/>
              <a:t> / </a:t>
            </a:r>
            <a:r>
              <a:rPr lang="fr-FR" dirty="0" err="1"/>
              <a:t>exposome</a:t>
            </a:r>
            <a:r>
              <a:rPr lang="fr-FR" dirty="0"/>
              <a:t> components</a:t>
            </a:r>
          </a:p>
          <a:p>
            <a:pPr marL="285750" indent="-285750">
              <a:buFont typeface="Arial" panose="020B0604020202020204" pitchFamily="34" charset="0"/>
              <a:buChar char="•"/>
            </a:pPr>
            <a:r>
              <a:rPr lang="fr-FR" dirty="0"/>
              <a:t>Test </a:t>
            </a:r>
            <a:r>
              <a:rPr lang="fr-FR" dirty="0" err="1"/>
              <a:t>multiplicity</a:t>
            </a:r>
            <a:r>
              <a:rPr lang="fr-FR" dirty="0"/>
              <a:t> and </a:t>
            </a:r>
            <a:r>
              <a:rPr lang="fr-FR" b="1" dirty="0">
                <a:solidFill>
                  <a:srgbClr val="E70073"/>
                </a:solidFill>
              </a:rPr>
              <a:t>false positives</a:t>
            </a:r>
          </a:p>
          <a:p>
            <a:pPr marL="285750" indent="-285750">
              <a:buFont typeface="Arial" panose="020B0604020202020204" pitchFamily="34" charset="0"/>
              <a:buChar char="•"/>
            </a:pPr>
            <a:endParaRPr lang="en-US" sz="1600" b="1" dirty="0">
              <a:ea typeface="Times New Roman" panose="02020603050405020304" pitchFamily="18" charset="0"/>
            </a:endParaRPr>
          </a:p>
          <a:p>
            <a:pPr marL="285750" indent="-285750">
              <a:buFont typeface="Arial" panose="020B0604020202020204" pitchFamily="34" charset="0"/>
              <a:buChar char="•"/>
            </a:pPr>
            <a:endParaRPr lang="en-US" sz="1600" b="1" dirty="0">
              <a:ea typeface="Times New Roman" panose="02020603050405020304" pitchFamily="18" charset="0"/>
            </a:endParaRPr>
          </a:p>
          <a:p>
            <a:pPr marL="285750" indent="-285750">
              <a:buFont typeface="Arial" panose="020B0604020202020204" pitchFamily="34" charset="0"/>
              <a:buChar char="•"/>
            </a:pPr>
            <a:r>
              <a:rPr lang="en-US" b="1" dirty="0">
                <a:solidFill>
                  <a:srgbClr val="962C76"/>
                </a:solidFill>
                <a:ea typeface="Times New Roman" panose="02020603050405020304" pitchFamily="18" charset="0"/>
              </a:rPr>
              <a:t>OMICS</a:t>
            </a:r>
            <a:r>
              <a:rPr lang="en-US" b="1" dirty="0">
                <a:ea typeface="Times New Roman" panose="02020603050405020304" pitchFamily="18" charset="0"/>
              </a:rPr>
              <a:t> data are heterogeneous </a:t>
            </a:r>
            <a:r>
              <a:rPr lang="en-US" sz="1600" dirty="0">
                <a:ea typeface="Times New Roman" panose="02020603050405020304" pitchFamily="18" charset="0"/>
              </a:rPr>
              <a:t>in terms of their…</a:t>
            </a:r>
          </a:p>
          <a:p>
            <a:pPr lvl="1" algn="just"/>
            <a:r>
              <a:rPr lang="en-US" sz="1600" b="1" dirty="0">
                <a:solidFill>
                  <a:srgbClr val="E70073"/>
                </a:solidFill>
                <a:ea typeface="Times New Roman" panose="02020603050405020304" pitchFamily="18" charset="0"/>
              </a:rPr>
              <a:t>1. Dimension</a:t>
            </a:r>
            <a:r>
              <a:rPr lang="en-US" sz="1600" dirty="0">
                <a:ea typeface="Times New Roman" panose="02020603050405020304" pitchFamily="18" charset="0"/>
              </a:rPr>
              <a:t>: From tens to millions of features being measured</a:t>
            </a:r>
          </a:p>
          <a:p>
            <a:pPr lvl="1" algn="just"/>
            <a:r>
              <a:rPr lang="en-US" sz="1600" b="1" dirty="0">
                <a:solidFill>
                  <a:srgbClr val="E70073"/>
                </a:solidFill>
                <a:ea typeface="Times New Roman" panose="02020603050405020304" pitchFamily="18" charset="0"/>
              </a:rPr>
              <a:t>2. Nature</a:t>
            </a:r>
            <a:r>
              <a:rPr lang="en-US" sz="1600" dirty="0">
                <a:ea typeface="Times New Roman" panose="02020603050405020304" pitchFamily="18" charset="0"/>
              </a:rPr>
              <a:t>: OMICs data are either binary, categorical, counts, or continuous.</a:t>
            </a:r>
          </a:p>
          <a:p>
            <a:pPr lvl="1" algn="just"/>
            <a:r>
              <a:rPr lang="en-US" sz="1600" b="1" dirty="0">
                <a:solidFill>
                  <a:srgbClr val="E70073"/>
                </a:solidFill>
                <a:ea typeface="Times New Roman" panose="02020603050405020304" pitchFamily="18" charset="0"/>
              </a:rPr>
              <a:t>3. Complexity</a:t>
            </a:r>
            <a:r>
              <a:rPr lang="en-US" sz="1600" dirty="0">
                <a:ea typeface="Times New Roman" panose="02020603050405020304" pitchFamily="18" charset="0"/>
              </a:rPr>
              <a:t>: Both the intensity and the complexity of the correlation patterns between features assayed within single OMICs can be simply distance-driven, or involve distant and multivariate correlations.</a:t>
            </a:r>
          </a:p>
          <a:p>
            <a:pPr lvl="1" algn="just"/>
            <a:r>
              <a:rPr lang="en-US" sz="1600" b="1" dirty="0">
                <a:solidFill>
                  <a:srgbClr val="E70073"/>
                </a:solidFill>
                <a:ea typeface="Times New Roman" panose="02020603050405020304" pitchFamily="18" charset="0"/>
              </a:rPr>
              <a:t>4. Stability/volatility</a:t>
            </a:r>
            <a:r>
              <a:rPr lang="en-US" sz="1600" dirty="0">
                <a:ea typeface="Times New Roman" panose="02020603050405020304" pitchFamily="18" charset="0"/>
              </a:rPr>
              <a:t>: OMICs data do not respond with the same intensity and dynamics to external stresses.</a:t>
            </a:r>
            <a:endParaRPr lang="fr-FR" sz="1600" dirty="0">
              <a:ea typeface="Times New Roman" panose="02020603050405020304" pitchFamily="18" charset="0"/>
            </a:endParaRPr>
          </a:p>
          <a:p>
            <a:pPr marL="285750" indent="-285750">
              <a:buFont typeface="Arial" panose="020B0604020202020204" pitchFamily="34" charset="0"/>
              <a:buChar char="•"/>
            </a:pPr>
            <a:endParaRPr lang="fr-FR" sz="2400" b="1" dirty="0">
              <a:solidFill>
                <a:srgbClr val="E70073"/>
              </a:solidFill>
            </a:endParaRPr>
          </a:p>
          <a:p>
            <a:endParaRPr lang="en-US" sz="2400" b="1" dirty="0"/>
          </a:p>
          <a:p>
            <a:pPr lvl="1"/>
            <a:endParaRPr lang="en-US" sz="2400" dirty="0"/>
          </a:p>
          <a:p>
            <a:endParaRPr lang="en-US" sz="2400" dirty="0"/>
          </a:p>
          <a:p>
            <a:endParaRPr lang="en-US" sz="2400" dirty="0"/>
          </a:p>
        </p:txBody>
      </p:sp>
      <p:pic>
        <p:nvPicPr>
          <p:cNvPr id="6" name="Image 5">
            <a:extLst>
              <a:ext uri="{FF2B5EF4-FFF2-40B4-BE49-F238E27FC236}">
                <a16:creationId xmlns:a16="http://schemas.microsoft.com/office/drawing/2014/main" id="{79B5EB19-6F81-4908-806B-1865DD0E0AA1}"/>
              </a:ext>
            </a:extLst>
          </p:cNvPr>
          <p:cNvPicPr>
            <a:picLocks noChangeAspect="1"/>
          </p:cNvPicPr>
          <p:nvPr/>
        </p:nvPicPr>
        <p:blipFill>
          <a:blip r:embed="rId3"/>
          <a:stretch>
            <a:fillRect/>
          </a:stretch>
        </p:blipFill>
        <p:spPr>
          <a:xfrm>
            <a:off x="7811136" y="3225014"/>
            <a:ext cx="4257792" cy="2166136"/>
          </a:xfrm>
          <a:prstGeom prst="rect">
            <a:avLst/>
          </a:prstGeom>
        </p:spPr>
      </p:pic>
      <p:pic>
        <p:nvPicPr>
          <p:cNvPr id="7" name="Image 6">
            <a:extLst>
              <a:ext uri="{FF2B5EF4-FFF2-40B4-BE49-F238E27FC236}">
                <a16:creationId xmlns:a16="http://schemas.microsoft.com/office/drawing/2014/main" id="{56EF0BDB-5E81-43EC-A584-CA85FC7C33A8}"/>
              </a:ext>
            </a:extLst>
          </p:cNvPr>
          <p:cNvPicPr>
            <a:picLocks noChangeAspect="1"/>
          </p:cNvPicPr>
          <p:nvPr/>
        </p:nvPicPr>
        <p:blipFill>
          <a:blip r:embed="rId4"/>
          <a:stretch>
            <a:fillRect/>
          </a:stretch>
        </p:blipFill>
        <p:spPr>
          <a:xfrm>
            <a:off x="2005250" y="5646185"/>
            <a:ext cx="2789212" cy="1064929"/>
          </a:xfrm>
          <a:prstGeom prst="rect">
            <a:avLst/>
          </a:prstGeom>
        </p:spPr>
      </p:pic>
      <p:pic>
        <p:nvPicPr>
          <p:cNvPr id="8" name="Image 7">
            <a:extLst>
              <a:ext uri="{FF2B5EF4-FFF2-40B4-BE49-F238E27FC236}">
                <a16:creationId xmlns:a16="http://schemas.microsoft.com/office/drawing/2014/main" id="{36D47DC4-4BED-435C-8A17-E30E797577A2}"/>
              </a:ext>
            </a:extLst>
          </p:cNvPr>
          <p:cNvPicPr>
            <a:picLocks noChangeAspect="1"/>
          </p:cNvPicPr>
          <p:nvPr/>
        </p:nvPicPr>
        <p:blipFill>
          <a:blip r:embed="rId5"/>
          <a:stretch>
            <a:fillRect/>
          </a:stretch>
        </p:blipFill>
        <p:spPr>
          <a:xfrm>
            <a:off x="1139990" y="5646184"/>
            <a:ext cx="685153" cy="1064930"/>
          </a:xfrm>
          <a:prstGeom prst="rect">
            <a:avLst/>
          </a:prstGeom>
        </p:spPr>
      </p:pic>
    </p:spTree>
    <p:extLst>
      <p:ext uri="{BB962C8B-B14F-4D97-AF65-F5344CB8AC3E}">
        <p14:creationId xmlns:p14="http://schemas.microsoft.com/office/powerpoint/2010/main" val="1950450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57B3F0-C1E4-4462-8C55-88CEE523BDAB}"/>
              </a:ext>
            </a:extLst>
          </p:cNvPr>
          <p:cNvSpPr>
            <a:spLocks noGrp="1"/>
          </p:cNvSpPr>
          <p:nvPr>
            <p:ph type="sldNum" sz="quarter" idx="12"/>
          </p:nvPr>
        </p:nvSpPr>
        <p:spPr/>
        <p:txBody>
          <a:bodyPr/>
          <a:lstStyle/>
          <a:p>
            <a:fld id="{C726DED8-A52F-734C-904E-54829A63AD48}" type="slidenum">
              <a:rPr lang="fr-FR" smtClean="0"/>
              <a:pPr/>
              <a:t>22</a:t>
            </a:fld>
            <a:endParaRPr lang="fr-FR" dirty="0"/>
          </a:p>
        </p:txBody>
      </p:sp>
      <p:sp>
        <p:nvSpPr>
          <p:cNvPr id="3" name="Titre 2">
            <a:extLst>
              <a:ext uri="{FF2B5EF4-FFF2-40B4-BE49-F238E27FC236}">
                <a16:creationId xmlns:a16="http://schemas.microsoft.com/office/drawing/2014/main" id="{E001D528-E462-4518-90FC-F515C1D4086E}"/>
              </a:ext>
            </a:extLst>
          </p:cNvPr>
          <p:cNvSpPr>
            <a:spLocks noGrp="1"/>
          </p:cNvSpPr>
          <p:nvPr>
            <p:ph type="title"/>
          </p:nvPr>
        </p:nvSpPr>
        <p:spPr/>
        <p:txBody>
          <a:bodyPr/>
          <a:lstStyle/>
          <a:p>
            <a:r>
              <a:rPr lang="fr-FR" dirty="0" err="1"/>
              <a:t>Exploring</a:t>
            </a:r>
            <a:r>
              <a:rPr lang="fr-FR" dirty="0"/>
              <a:t> the </a:t>
            </a:r>
            <a:r>
              <a:rPr lang="fr-FR" dirty="0" err="1"/>
              <a:t>exposome</a:t>
            </a:r>
            <a:br>
              <a:rPr lang="fr-FR" dirty="0"/>
            </a:br>
            <a:r>
              <a:rPr lang="fr-FR" sz="2000" b="0" dirty="0"/>
              <a:t>Key issues and </a:t>
            </a:r>
            <a:r>
              <a:rPr lang="fr-FR" sz="2000" b="0" dirty="0" err="1"/>
              <a:t>approaches</a:t>
            </a:r>
            <a:r>
              <a:rPr lang="fr-FR" sz="2000" b="0" dirty="0"/>
              <a:t> to </a:t>
            </a:r>
            <a:r>
              <a:rPr lang="fr-FR" sz="2000" b="0" dirty="0" err="1"/>
              <a:t>analysis</a:t>
            </a:r>
            <a:endParaRPr lang="fr-FR" b="0" i="1" dirty="0"/>
          </a:p>
        </p:txBody>
      </p:sp>
      <p:sp>
        <p:nvSpPr>
          <p:cNvPr id="5" name="ZoneTexte 4">
            <a:extLst>
              <a:ext uri="{FF2B5EF4-FFF2-40B4-BE49-F238E27FC236}">
                <a16:creationId xmlns:a16="http://schemas.microsoft.com/office/drawing/2014/main" id="{B2082EA1-4028-46F1-9511-75FC6BE988F5}"/>
              </a:ext>
            </a:extLst>
          </p:cNvPr>
          <p:cNvSpPr txBox="1"/>
          <p:nvPr/>
        </p:nvSpPr>
        <p:spPr>
          <a:xfrm>
            <a:off x="306206" y="1441132"/>
            <a:ext cx="11579588" cy="5416868"/>
          </a:xfrm>
          <a:prstGeom prst="rect">
            <a:avLst/>
          </a:prstGeom>
          <a:noFill/>
        </p:spPr>
        <p:txBody>
          <a:bodyPr wrap="square">
            <a:spAutoFit/>
          </a:bodyPr>
          <a:lstStyle/>
          <a:p>
            <a:r>
              <a:rPr lang="en-US" sz="2000" b="1" dirty="0">
                <a:solidFill>
                  <a:srgbClr val="962C76"/>
                </a:solidFill>
              </a:rPr>
              <a:t>Key approaches to link exposome to health outcomes / diseases </a:t>
            </a:r>
          </a:p>
          <a:p>
            <a:endParaRPr lang="en-US" sz="800" b="1" dirty="0"/>
          </a:p>
          <a:p>
            <a:pPr marL="285750" indent="-285750">
              <a:buFont typeface="Arial" panose="020B0604020202020204" pitchFamily="34" charset="0"/>
              <a:buChar char="•"/>
            </a:pPr>
            <a:r>
              <a:rPr lang="en-US" b="1" dirty="0"/>
              <a:t>Agnostic exposure-wide association study (</a:t>
            </a:r>
            <a:r>
              <a:rPr lang="en-US" b="1" dirty="0" err="1">
                <a:solidFill>
                  <a:srgbClr val="E70073"/>
                </a:solidFill>
              </a:rPr>
              <a:t>ExWAS</a:t>
            </a:r>
            <a:r>
              <a:rPr lang="en-US" b="1" dirty="0"/>
              <a:t>) approaches</a:t>
            </a:r>
          </a:p>
          <a:p>
            <a:pPr marL="742950" lvl="1" indent="-285750">
              <a:buFont typeface="Arial" panose="020B0604020202020204" pitchFamily="34" charset="0"/>
              <a:buChar char="•"/>
            </a:pPr>
            <a:r>
              <a:rPr lang="fr-FR" sz="1400" b="1" dirty="0" err="1"/>
              <a:t>Univariate</a:t>
            </a:r>
            <a:r>
              <a:rPr lang="fr-FR" sz="1400" b="1" dirty="0"/>
              <a:t> </a:t>
            </a:r>
            <a:r>
              <a:rPr lang="fr-FR" sz="1400" b="1" dirty="0" err="1"/>
              <a:t>approaches</a:t>
            </a:r>
            <a:r>
              <a:rPr lang="fr-FR" sz="1400" b="1" dirty="0"/>
              <a:t> </a:t>
            </a:r>
            <a:r>
              <a:rPr lang="fr-FR" sz="1400" dirty="0" err="1"/>
              <a:t>assessing</a:t>
            </a:r>
            <a:r>
              <a:rPr lang="fr-FR" sz="1400" dirty="0"/>
              <a:t> </a:t>
            </a:r>
            <a:r>
              <a:rPr lang="fr-FR" sz="1400" i="1" dirty="0" err="1"/>
              <a:t>separately</a:t>
            </a:r>
            <a:r>
              <a:rPr lang="fr-FR" sz="1400" dirty="0"/>
              <a:t> the association </a:t>
            </a:r>
            <a:r>
              <a:rPr lang="fr-FR" sz="1400" dirty="0" err="1"/>
              <a:t>between</a:t>
            </a:r>
            <a:r>
              <a:rPr lang="fr-FR" sz="1400" dirty="0"/>
              <a:t> </a:t>
            </a:r>
            <a:r>
              <a:rPr lang="fr-FR" sz="1400" dirty="0" err="1"/>
              <a:t>each</a:t>
            </a:r>
            <a:r>
              <a:rPr lang="fr-FR" sz="1400" dirty="0"/>
              <a:t> variable (</a:t>
            </a:r>
            <a:r>
              <a:rPr lang="fr-FR" sz="1400" dirty="0" err="1"/>
              <a:t>exposures</a:t>
            </a:r>
            <a:r>
              <a:rPr lang="fr-FR" sz="1400" dirty="0"/>
              <a:t> or </a:t>
            </a:r>
            <a:r>
              <a:rPr lang="fr-FR" sz="1400" dirty="0" err="1"/>
              <a:t>OMICs</a:t>
            </a:r>
            <a:r>
              <a:rPr lang="fr-FR" sz="1400" dirty="0"/>
              <a:t> data) and the </a:t>
            </a:r>
            <a:r>
              <a:rPr lang="fr-FR" sz="1400" dirty="0" err="1"/>
              <a:t>outcome</a:t>
            </a:r>
            <a:r>
              <a:rPr lang="fr-FR" sz="1400" dirty="0"/>
              <a:t> of </a:t>
            </a:r>
            <a:r>
              <a:rPr lang="fr-FR" sz="1400" dirty="0" err="1"/>
              <a:t>interest</a:t>
            </a:r>
            <a:r>
              <a:rPr lang="fr-FR" sz="1400" dirty="0"/>
              <a:t>. </a:t>
            </a:r>
          </a:p>
          <a:p>
            <a:pPr marL="742950" lvl="1" indent="-285750">
              <a:buFont typeface="Arial" panose="020B0604020202020204" pitchFamily="34" charset="0"/>
              <a:buChar char="•"/>
            </a:pPr>
            <a:r>
              <a:rPr lang="fr-FR" sz="1400" dirty="0" err="1"/>
              <a:t>These</a:t>
            </a:r>
            <a:r>
              <a:rPr lang="fr-FR" sz="1400" dirty="0"/>
              <a:t> are </a:t>
            </a:r>
            <a:r>
              <a:rPr lang="fr-FR" sz="1400" dirty="0" err="1"/>
              <a:t>coupled</a:t>
            </a:r>
            <a:r>
              <a:rPr lang="fr-FR" sz="1400" dirty="0"/>
              <a:t> with multiple </a:t>
            </a:r>
            <a:r>
              <a:rPr lang="fr-FR" sz="1400" dirty="0" err="1"/>
              <a:t>testing</a:t>
            </a:r>
            <a:r>
              <a:rPr lang="fr-FR" sz="1400" dirty="0"/>
              <a:t> correction </a:t>
            </a:r>
            <a:r>
              <a:rPr lang="fr-FR" sz="1400" dirty="0" err="1"/>
              <a:t>strategies</a:t>
            </a:r>
            <a:r>
              <a:rPr lang="fr-FR" sz="1400" dirty="0"/>
              <a:t>.</a:t>
            </a:r>
          </a:p>
          <a:p>
            <a:pPr marL="742950" lvl="1"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b="1" dirty="0" err="1">
                <a:solidFill>
                  <a:srgbClr val="E70073"/>
                </a:solidFill>
              </a:rPr>
              <a:t>Dimensionality</a:t>
            </a:r>
            <a:r>
              <a:rPr lang="fr-FR" b="1" dirty="0">
                <a:solidFill>
                  <a:srgbClr val="E70073"/>
                </a:solidFill>
              </a:rPr>
              <a:t> </a:t>
            </a:r>
            <a:r>
              <a:rPr lang="fr-FR" b="1" dirty="0" err="1">
                <a:solidFill>
                  <a:srgbClr val="E70073"/>
                </a:solidFill>
              </a:rPr>
              <a:t>reduction</a:t>
            </a:r>
            <a:r>
              <a:rPr lang="fr-FR" b="1" dirty="0">
                <a:solidFill>
                  <a:srgbClr val="E70073"/>
                </a:solidFill>
              </a:rPr>
              <a:t> </a:t>
            </a:r>
          </a:p>
          <a:p>
            <a:pPr marL="742950" lvl="1" indent="-285750">
              <a:buFont typeface="Arial" panose="020B0604020202020204" pitchFamily="34" charset="0"/>
              <a:buChar char="•"/>
            </a:pPr>
            <a:r>
              <a:rPr lang="fr-FR" sz="1400" dirty="0" err="1"/>
              <a:t>Dimensionality</a:t>
            </a:r>
            <a:r>
              <a:rPr lang="fr-FR" sz="1400" dirty="0"/>
              <a:t> </a:t>
            </a:r>
            <a:r>
              <a:rPr lang="fr-FR" sz="1400" dirty="0" err="1"/>
              <a:t>reduction</a:t>
            </a:r>
            <a:r>
              <a:rPr lang="fr-FR" sz="1400" dirty="0"/>
              <a:t> techniques building </a:t>
            </a:r>
            <a:r>
              <a:rPr lang="fr-FR" sz="1400" dirty="0" err="1"/>
              <a:t>upon</a:t>
            </a:r>
            <a:r>
              <a:rPr lang="fr-FR" sz="1400" dirty="0"/>
              <a:t> the </a:t>
            </a:r>
            <a:r>
              <a:rPr lang="fr-FR" sz="1400" dirty="0" err="1"/>
              <a:t>correlation</a:t>
            </a:r>
            <a:r>
              <a:rPr lang="fr-FR" sz="1400" dirty="0"/>
              <a:t> </a:t>
            </a:r>
            <a:r>
              <a:rPr lang="fr-FR" sz="1400" dirty="0" err="1"/>
              <a:t>within</a:t>
            </a:r>
            <a:r>
              <a:rPr lang="fr-FR" sz="1400" dirty="0"/>
              <a:t> the data to </a:t>
            </a:r>
            <a:r>
              <a:rPr lang="fr-FR" sz="1400" dirty="0" err="1"/>
              <a:t>construct</a:t>
            </a:r>
            <a:r>
              <a:rPr lang="fr-FR" sz="1400" dirty="0"/>
              <a:t> a </a:t>
            </a:r>
            <a:r>
              <a:rPr lang="fr-FR" sz="1400" dirty="0" err="1"/>
              <a:t>summary</a:t>
            </a:r>
            <a:r>
              <a:rPr lang="fr-FR" sz="1400" dirty="0"/>
              <a:t> of </a:t>
            </a:r>
            <a:r>
              <a:rPr lang="fr-FR" sz="1400" dirty="0" err="1"/>
              <a:t>lower</a:t>
            </a:r>
            <a:r>
              <a:rPr lang="fr-FR" sz="1400" dirty="0"/>
              <a:t> dimension at the </a:t>
            </a:r>
            <a:r>
              <a:rPr lang="fr-FR" sz="1400" dirty="0" err="1"/>
              <a:t>cost</a:t>
            </a:r>
            <a:r>
              <a:rPr lang="fr-FR" sz="1400" dirty="0"/>
              <a:t> of a minimal </a:t>
            </a:r>
            <a:r>
              <a:rPr lang="fr-FR" sz="1400" dirty="0" err="1"/>
              <a:t>loss</a:t>
            </a:r>
            <a:r>
              <a:rPr lang="fr-FR" sz="1400" dirty="0"/>
              <a:t> of information</a:t>
            </a:r>
            <a:r>
              <a:rPr lang="fr-FR" dirty="0"/>
              <a:t>.</a:t>
            </a:r>
          </a:p>
          <a:p>
            <a:pPr marL="742950" lvl="1" indent="-285750">
              <a:buFont typeface="Arial" panose="020B0604020202020204" pitchFamily="34" charset="0"/>
              <a:buChar char="•"/>
            </a:pPr>
            <a:endParaRPr lang="fr-FR" dirty="0"/>
          </a:p>
          <a:p>
            <a:pPr marL="285750" indent="-285750">
              <a:buFont typeface="Arial" panose="020B0604020202020204" pitchFamily="34" charset="0"/>
              <a:buChar char="•"/>
            </a:pPr>
            <a:r>
              <a:rPr lang="en-US" b="1" dirty="0">
                <a:solidFill>
                  <a:srgbClr val="E70073"/>
                </a:solidFill>
              </a:rPr>
              <a:t>Variable selection </a:t>
            </a:r>
            <a:r>
              <a:rPr lang="en-US" b="1" dirty="0"/>
              <a:t>techniques</a:t>
            </a:r>
          </a:p>
          <a:p>
            <a:pPr marL="742950" lvl="1" indent="-285750">
              <a:buFont typeface="Arial" panose="020B0604020202020204" pitchFamily="34" charset="0"/>
              <a:buChar char="•"/>
            </a:pPr>
            <a:r>
              <a:rPr lang="fr-FR" sz="1400" dirty="0"/>
              <a:t>Variable </a:t>
            </a:r>
            <a:r>
              <a:rPr lang="fr-FR" sz="1400" dirty="0" err="1"/>
              <a:t>selection</a:t>
            </a:r>
            <a:r>
              <a:rPr lang="fr-FR" sz="1400" dirty="0"/>
              <a:t> techniques </a:t>
            </a:r>
            <a:r>
              <a:rPr lang="fr-FR" sz="1400" dirty="0" err="1"/>
              <a:t>assuming</a:t>
            </a:r>
            <a:r>
              <a:rPr lang="fr-FR" sz="1400" dirty="0"/>
              <a:t> </a:t>
            </a:r>
            <a:r>
              <a:rPr lang="fr-FR" sz="1400" dirty="0" err="1"/>
              <a:t>that</a:t>
            </a:r>
            <a:r>
              <a:rPr lang="fr-FR" sz="1400" dirty="0"/>
              <a:t> not all </a:t>
            </a:r>
            <a:r>
              <a:rPr lang="fr-FR" sz="1400" dirty="0" err="1"/>
              <a:t>predictors</a:t>
            </a:r>
            <a:r>
              <a:rPr lang="fr-FR" sz="1400" dirty="0"/>
              <a:t> are relevant to the </a:t>
            </a:r>
            <a:r>
              <a:rPr lang="fr-FR" sz="1400" dirty="0" err="1"/>
              <a:t>outcome</a:t>
            </a:r>
            <a:r>
              <a:rPr lang="fr-FR" sz="1400" dirty="0"/>
              <a:t> of </a:t>
            </a:r>
            <a:r>
              <a:rPr lang="fr-FR" sz="1400" dirty="0" err="1"/>
              <a:t>interest</a:t>
            </a:r>
            <a:r>
              <a:rPr lang="fr-FR" sz="1400" dirty="0"/>
              <a:t> and </a:t>
            </a:r>
            <a:r>
              <a:rPr lang="fr-FR" sz="1400" dirty="0" err="1"/>
              <a:t>seek</a:t>
            </a:r>
            <a:r>
              <a:rPr lang="fr-FR" sz="1400" dirty="0"/>
              <a:t> for a </a:t>
            </a:r>
            <a:r>
              <a:rPr lang="fr-FR" sz="1400" dirty="0" err="1"/>
              <a:t>sparse</a:t>
            </a:r>
            <a:r>
              <a:rPr lang="fr-FR" sz="1400" dirty="0"/>
              <a:t> </a:t>
            </a:r>
            <a:r>
              <a:rPr lang="fr-FR" sz="1400" dirty="0" err="1"/>
              <a:t>subset</a:t>
            </a:r>
            <a:r>
              <a:rPr lang="fr-FR" sz="1400" dirty="0"/>
              <a:t> of </a:t>
            </a:r>
            <a:r>
              <a:rPr lang="fr-FR" sz="1400" dirty="0" err="1"/>
              <a:t>predictors</a:t>
            </a:r>
            <a:r>
              <a:rPr lang="fr-FR" sz="1400" dirty="0"/>
              <a:t> </a:t>
            </a:r>
            <a:r>
              <a:rPr lang="fr-FR" sz="1400" dirty="0" err="1"/>
              <a:t>mostly</a:t>
            </a:r>
            <a:r>
              <a:rPr lang="fr-FR" sz="1400" dirty="0"/>
              <a:t> </a:t>
            </a:r>
            <a:r>
              <a:rPr lang="fr-FR" sz="1400" dirty="0" err="1"/>
              <a:t>related</a:t>
            </a:r>
            <a:r>
              <a:rPr lang="fr-FR" sz="1400" dirty="0"/>
              <a:t> to the </a:t>
            </a:r>
            <a:r>
              <a:rPr lang="fr-FR" sz="1400" dirty="0" err="1"/>
              <a:t>outcome</a:t>
            </a:r>
            <a:r>
              <a:rPr lang="fr-FR" sz="1400" dirty="0"/>
              <a:t>.</a:t>
            </a:r>
          </a:p>
          <a:p>
            <a:pPr marL="742950" lvl="1"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b="1" dirty="0">
                <a:solidFill>
                  <a:srgbClr val="E70073"/>
                </a:solidFill>
              </a:rPr>
              <a:t>Clustering</a:t>
            </a:r>
            <a:r>
              <a:rPr lang="en-US" b="1" dirty="0"/>
              <a:t> techniques</a:t>
            </a:r>
          </a:p>
          <a:p>
            <a:pPr marL="742950" lvl="1" indent="-285750">
              <a:buFont typeface="Arial" panose="020B0604020202020204" pitchFamily="34" charset="0"/>
              <a:buChar char="•"/>
            </a:pPr>
            <a:r>
              <a:rPr lang="en-US" sz="1400" dirty="0"/>
              <a:t>To identify sub-groups of subjects sharing common exposure patterns and/or disease features and evolution </a:t>
            </a:r>
          </a:p>
          <a:p>
            <a:pPr marL="742950" lvl="1"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b="1" dirty="0">
                <a:solidFill>
                  <a:srgbClr val="E70073"/>
                </a:solidFill>
              </a:rPr>
              <a:t>Causal inference </a:t>
            </a:r>
            <a:r>
              <a:rPr lang="en-US" b="1" dirty="0"/>
              <a:t>modeling</a:t>
            </a:r>
          </a:p>
          <a:p>
            <a:pPr marL="742950" lvl="1" indent="-285750">
              <a:buFont typeface="Arial" panose="020B0604020202020204" pitchFamily="34" charset="0"/>
              <a:buChar char="•"/>
            </a:pPr>
            <a:r>
              <a:rPr lang="en-US" sz="1400" dirty="0"/>
              <a:t>To test the statistical validity of specific causal relationships between exposures / disease outcomes</a:t>
            </a:r>
          </a:p>
          <a:p>
            <a:pPr marL="742950" lvl="1"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269649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animEffect transition="in" filter="fade">
                                      <p:cBhvr>
                                        <p:cTn id="25" dur="500"/>
                                        <p:tgtEl>
                                          <p:spTgt spid="5">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animEffect transition="in" filter="fade">
                                      <p:cBhvr>
                                        <p:cTn id="28" dur="500"/>
                                        <p:tgtEl>
                                          <p:spTgt spid="5">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500"/>
                                        <p:tgtEl>
                                          <p:spTgt spid="5">
                                            <p:txEl>
                                              <p:pRg st="12" end="1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3" end="13"/>
                                            </p:txEl>
                                          </p:spTgt>
                                        </p:tgtEl>
                                        <p:attrNameLst>
                                          <p:attrName>style.visibility</p:attrName>
                                        </p:attrNameLst>
                                      </p:cBhvr>
                                      <p:to>
                                        <p:strVal val="visible"/>
                                      </p:to>
                                    </p:set>
                                    <p:animEffect transition="in" filter="fade">
                                      <p:cBhvr>
                                        <p:cTn id="34" dur="500"/>
                                        <p:tgtEl>
                                          <p:spTgt spid="5">
                                            <p:txEl>
                                              <p:pRg st="13" end="1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5" end="15"/>
                                            </p:txEl>
                                          </p:spTgt>
                                        </p:tgtEl>
                                        <p:attrNameLst>
                                          <p:attrName>style.visibility</p:attrName>
                                        </p:attrNameLst>
                                      </p:cBhvr>
                                      <p:to>
                                        <p:strVal val="visible"/>
                                      </p:to>
                                    </p:set>
                                    <p:animEffect transition="in" filter="fade">
                                      <p:cBhvr>
                                        <p:cTn id="37" dur="500"/>
                                        <p:tgtEl>
                                          <p:spTgt spid="5">
                                            <p:txEl>
                                              <p:pRg st="15" end="1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16" end="16"/>
                                            </p:txEl>
                                          </p:spTgt>
                                        </p:tgtEl>
                                        <p:attrNameLst>
                                          <p:attrName>style.visibility</p:attrName>
                                        </p:attrNameLst>
                                      </p:cBhvr>
                                      <p:to>
                                        <p:strVal val="visible"/>
                                      </p:to>
                                    </p:set>
                                    <p:animEffect transition="in" filter="fade">
                                      <p:cBhvr>
                                        <p:cTn id="40"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EF768855-169A-4A31-84DB-46CCD9AFF2DD}"/>
              </a:ext>
            </a:extLst>
          </p:cNvPr>
          <p:cNvSpPr>
            <a:spLocks noGrp="1"/>
          </p:cNvSpPr>
          <p:nvPr>
            <p:ph type="sldNum" sz="quarter" idx="12"/>
          </p:nvPr>
        </p:nvSpPr>
        <p:spPr/>
        <p:txBody>
          <a:bodyPr/>
          <a:lstStyle/>
          <a:p>
            <a:fld id="{C726DED8-A52F-734C-904E-54829A63AD48}" type="slidenum">
              <a:rPr lang="fr-FR" smtClean="0"/>
              <a:pPr/>
              <a:t>23</a:t>
            </a:fld>
            <a:endParaRPr lang="fr-FR" dirty="0"/>
          </a:p>
        </p:txBody>
      </p:sp>
      <p:sp>
        <p:nvSpPr>
          <p:cNvPr id="2" name="Titre 1">
            <a:extLst>
              <a:ext uri="{FF2B5EF4-FFF2-40B4-BE49-F238E27FC236}">
                <a16:creationId xmlns:a16="http://schemas.microsoft.com/office/drawing/2014/main" id="{A89D536C-736B-4114-87BA-1DAF31201835}"/>
              </a:ext>
            </a:extLst>
          </p:cNvPr>
          <p:cNvSpPr>
            <a:spLocks noGrp="1"/>
          </p:cNvSpPr>
          <p:nvPr>
            <p:ph type="title"/>
          </p:nvPr>
        </p:nvSpPr>
        <p:spPr/>
        <p:txBody>
          <a:bodyPr/>
          <a:lstStyle/>
          <a:p>
            <a:r>
              <a:rPr lang="fr-FR" sz="3600" b="1" cap="small" dirty="0" err="1">
                <a:latin typeface="Montserrat" pitchFamily="2" charset="77"/>
              </a:rPr>
              <a:t>Exposome-wide</a:t>
            </a:r>
            <a:r>
              <a:rPr lang="fr-FR" sz="3600" b="1" cap="small" dirty="0">
                <a:latin typeface="Montserrat" pitchFamily="2" charset="77"/>
              </a:rPr>
              <a:t> associations </a:t>
            </a:r>
            <a:r>
              <a:rPr lang="fr-FR" sz="3600" b="1" cap="small" dirty="0" err="1">
                <a:latin typeface="Montserrat" pitchFamily="2" charset="77"/>
              </a:rPr>
              <a:t>studies</a:t>
            </a:r>
            <a:br>
              <a:rPr lang="fr-FR" sz="3600" b="1" cap="small" dirty="0">
                <a:latin typeface="Montserrat" pitchFamily="2" charset="77"/>
              </a:rPr>
            </a:br>
            <a:br>
              <a:rPr lang="fr-FR" sz="3600" b="1" cap="small" dirty="0">
                <a:latin typeface="Montserrat" pitchFamily="2" charset="77"/>
              </a:rPr>
            </a:br>
            <a:r>
              <a:rPr lang="fr-FR" sz="3200" i="1" cap="small" dirty="0" err="1">
                <a:latin typeface="Montserrat" pitchFamily="2" charset="77"/>
              </a:rPr>
              <a:t>general</a:t>
            </a:r>
            <a:r>
              <a:rPr lang="fr-FR" sz="3200" i="1" cap="small" dirty="0">
                <a:latin typeface="Montserrat" pitchFamily="2" charset="77"/>
              </a:rPr>
              <a:t> </a:t>
            </a:r>
            <a:r>
              <a:rPr lang="fr-FR" sz="3200" i="1" cap="small" dirty="0" err="1">
                <a:latin typeface="Montserrat" pitchFamily="2" charset="77"/>
              </a:rPr>
              <a:t>approach</a:t>
            </a:r>
            <a:endParaRPr lang="fr-FR" sz="3600" i="1" cap="small" dirty="0">
              <a:latin typeface="Montserrat" pitchFamily="2" charset="77"/>
            </a:endParaRPr>
          </a:p>
        </p:txBody>
      </p:sp>
      <p:sp>
        <p:nvSpPr>
          <p:cNvPr id="10" name="Espace réservé du contenu 9">
            <a:extLst>
              <a:ext uri="{FF2B5EF4-FFF2-40B4-BE49-F238E27FC236}">
                <a16:creationId xmlns:a16="http://schemas.microsoft.com/office/drawing/2014/main" id="{2CDDBD46-E066-40EE-96B5-9C79B8810932}"/>
              </a:ext>
            </a:extLst>
          </p:cNvPr>
          <p:cNvSpPr>
            <a:spLocks noGrp="1"/>
          </p:cNvSpPr>
          <p:nvPr>
            <p:ph sz="half" idx="14"/>
          </p:nvPr>
        </p:nvSpPr>
        <p:spPr/>
        <p:txBody>
          <a:bodyPr/>
          <a:lstStyle/>
          <a:p>
            <a:endParaRPr lang="fr-FR"/>
          </a:p>
        </p:txBody>
      </p:sp>
      <p:pic>
        <p:nvPicPr>
          <p:cNvPr id="6" name="Image 5">
            <a:extLst>
              <a:ext uri="{FF2B5EF4-FFF2-40B4-BE49-F238E27FC236}">
                <a16:creationId xmlns:a16="http://schemas.microsoft.com/office/drawing/2014/main" id="{0D21DC33-F467-4274-B2BA-05B8D91A34F2}"/>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l="11833" r="28640" b="18493"/>
          <a:stretch/>
        </p:blipFill>
        <p:spPr>
          <a:xfrm>
            <a:off x="6534615" y="724828"/>
            <a:ext cx="4932188" cy="5408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694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88950A-A5AB-469A-85ED-7AB4D16EA956}"/>
              </a:ext>
            </a:extLst>
          </p:cNvPr>
          <p:cNvSpPr/>
          <p:nvPr/>
        </p:nvSpPr>
        <p:spPr>
          <a:xfrm>
            <a:off x="571499" y="1833103"/>
            <a:ext cx="10734675" cy="4031873"/>
          </a:xfrm>
          <a:prstGeom prst="rect">
            <a:avLst/>
          </a:prstGeom>
        </p:spPr>
        <p:txBody>
          <a:bodyPr wrap="square">
            <a:spAutoFit/>
          </a:bodyPr>
          <a:lstStyle/>
          <a:p>
            <a:pPr algn="just">
              <a:spcAft>
                <a:spcPts val="0"/>
              </a:spcAft>
            </a:pPr>
            <a:r>
              <a:rPr lang="en-US" sz="1600" i="1" dirty="0">
                <a:solidFill>
                  <a:schemeClr val="accent5">
                    <a:lumMod val="50000"/>
                  </a:schemeClr>
                </a:solidFill>
                <a:ea typeface="MS PGothic" panose="020B0600070205080204" pitchFamily="34" charset="-128"/>
              </a:rPr>
              <a:t>Aims:</a:t>
            </a:r>
          </a:p>
          <a:p>
            <a:pPr marL="285750" indent="-285750" algn="just">
              <a:spcAft>
                <a:spcPts val="0"/>
              </a:spcAft>
              <a:buFont typeface="Arial" panose="020B0604020202020204" pitchFamily="34" charset="0"/>
              <a:buChar char="•"/>
            </a:pPr>
            <a:r>
              <a:rPr lang="en-US" sz="1600" b="1" i="1" dirty="0">
                <a:solidFill>
                  <a:schemeClr val="accent5">
                    <a:lumMod val="50000"/>
                  </a:schemeClr>
                </a:solidFill>
                <a:ea typeface="MS PGothic" panose="020B0600070205080204" pitchFamily="34" charset="-128"/>
              </a:rPr>
              <a:t>To evaluate the associations between internal/external exposome </a:t>
            </a:r>
            <a:r>
              <a:rPr lang="en-US" sz="1600" i="1" dirty="0">
                <a:solidFill>
                  <a:schemeClr val="accent5">
                    <a:lumMod val="50000"/>
                  </a:schemeClr>
                </a:solidFill>
                <a:ea typeface="MS PGothic" panose="020B0600070205080204" pitchFamily="34" charset="-128"/>
              </a:rPr>
              <a:t>components and :</a:t>
            </a:r>
          </a:p>
          <a:p>
            <a:pPr marL="742950" lvl="1" indent="-285750" algn="just">
              <a:buFont typeface="Calibri Light" panose="020F0302020204030204" pitchFamily="34" charset="0"/>
              <a:buChar char="–"/>
            </a:pPr>
            <a:r>
              <a:rPr lang="en-US" sz="1600" b="1" i="1" dirty="0">
                <a:solidFill>
                  <a:schemeClr val="accent5">
                    <a:lumMod val="50000"/>
                  </a:schemeClr>
                </a:solidFill>
                <a:ea typeface="MS PGothic" panose="020B0600070205080204" pitchFamily="34" charset="-128"/>
              </a:rPr>
              <a:t>Disease severity or outcomes </a:t>
            </a:r>
            <a:r>
              <a:rPr lang="en-US" sz="1200" i="1" dirty="0">
                <a:solidFill>
                  <a:schemeClr val="bg2">
                    <a:lumMod val="50000"/>
                  </a:schemeClr>
                </a:solidFill>
                <a:ea typeface="MS PGothic" panose="020B0600070205080204" pitchFamily="34" charset="-128"/>
              </a:rPr>
              <a:t>(e.g. GOLD criteria for COPD, yearly number of acute exacerbations, faster decline in lung function etc.). </a:t>
            </a:r>
            <a:endParaRPr lang="en-US" sz="1600" i="1" dirty="0">
              <a:solidFill>
                <a:schemeClr val="bg2">
                  <a:lumMod val="50000"/>
                </a:schemeClr>
              </a:solidFill>
              <a:ea typeface="MS PGothic" panose="020B0600070205080204" pitchFamily="34" charset="-128"/>
            </a:endParaRPr>
          </a:p>
          <a:p>
            <a:pPr marL="742950" lvl="1" indent="-285750" algn="just">
              <a:buFont typeface="Calibri Light" panose="020F0302020204030204" pitchFamily="34" charset="0"/>
              <a:buChar char="–"/>
            </a:pPr>
            <a:r>
              <a:rPr lang="en-US" sz="1600" b="1" i="1" dirty="0">
                <a:solidFill>
                  <a:schemeClr val="accent5">
                    <a:lumMod val="50000"/>
                  </a:schemeClr>
                </a:solidFill>
                <a:ea typeface="MS PGothic" panose="020B0600070205080204" pitchFamily="34" charset="-128"/>
              </a:rPr>
              <a:t>CF/COPD phenotypic clusters </a:t>
            </a:r>
            <a:r>
              <a:rPr lang="en-US" sz="1200" i="1" dirty="0">
                <a:solidFill>
                  <a:schemeClr val="bg2">
                    <a:lumMod val="50000"/>
                  </a:schemeClr>
                </a:solidFill>
                <a:ea typeface="MS PGothic" panose="020B0600070205080204" pitchFamily="34" charset="-128"/>
              </a:rPr>
              <a:t>([patient profiles] and [lung decline trajectories])</a:t>
            </a:r>
            <a:endParaRPr lang="en-US" sz="1600" i="1" dirty="0">
              <a:solidFill>
                <a:schemeClr val="bg2">
                  <a:lumMod val="50000"/>
                </a:schemeClr>
              </a:solidFill>
              <a:ea typeface="MS PGothic" panose="020B0600070205080204" pitchFamily="34" charset="-128"/>
            </a:endParaRPr>
          </a:p>
          <a:p>
            <a:pPr marL="285750" indent="-285750" algn="just">
              <a:spcAft>
                <a:spcPts val="0"/>
              </a:spcAft>
              <a:buFont typeface="Arial" panose="020B0604020202020204" pitchFamily="34" charset="0"/>
              <a:buChar char="•"/>
            </a:pPr>
            <a:r>
              <a:rPr lang="en-US" sz="1600" b="1" i="1" dirty="0">
                <a:solidFill>
                  <a:schemeClr val="accent5">
                    <a:lumMod val="50000"/>
                  </a:schemeClr>
                </a:solidFill>
                <a:ea typeface="MS PGothic" panose="020B0600070205080204" pitchFamily="34" charset="-128"/>
              </a:rPr>
              <a:t>To prioritize candidate exposome components </a:t>
            </a:r>
            <a:r>
              <a:rPr lang="en-US" sz="1600" i="1" dirty="0">
                <a:solidFill>
                  <a:schemeClr val="accent5">
                    <a:lumMod val="50000"/>
                  </a:schemeClr>
                </a:solidFill>
                <a:ea typeface="MS PGothic" panose="020B0600070205080204" pitchFamily="34" charset="-128"/>
              </a:rPr>
              <a:t>showing promising correlations with COPD/CF severity/course and lung function evolution </a:t>
            </a:r>
          </a:p>
          <a:p>
            <a:pPr marL="285750" indent="-285750" algn="just">
              <a:spcAft>
                <a:spcPts val="0"/>
              </a:spcAft>
              <a:buFont typeface="Arial" panose="020B0604020202020204" pitchFamily="34" charset="0"/>
              <a:buChar char="•"/>
            </a:pPr>
            <a:r>
              <a:rPr lang="en-US" sz="1600" b="1" i="1" dirty="0">
                <a:solidFill>
                  <a:schemeClr val="accent5">
                    <a:lumMod val="50000"/>
                  </a:schemeClr>
                </a:solidFill>
                <a:ea typeface="MS PGothic" panose="020B0600070205080204" pitchFamily="34" charset="-128"/>
              </a:rPr>
              <a:t>To</a:t>
            </a:r>
            <a:r>
              <a:rPr lang="en-US" sz="1600" i="1" dirty="0">
                <a:solidFill>
                  <a:schemeClr val="accent5">
                    <a:lumMod val="50000"/>
                  </a:schemeClr>
                </a:solidFill>
                <a:ea typeface="MS PGothic" panose="020B0600070205080204" pitchFamily="34" charset="-128"/>
              </a:rPr>
              <a:t> </a:t>
            </a:r>
            <a:r>
              <a:rPr lang="en-US" sz="1600" b="1" i="1" dirty="0">
                <a:solidFill>
                  <a:schemeClr val="accent5">
                    <a:lumMod val="50000"/>
                  </a:schemeClr>
                </a:solidFill>
                <a:ea typeface="MS PGothic" panose="020B0600070205080204" pitchFamily="34" charset="-128"/>
              </a:rPr>
              <a:t>guide the conduct of WP4 </a:t>
            </a:r>
            <a:r>
              <a:rPr lang="en-US" sz="1600" i="1" dirty="0">
                <a:solidFill>
                  <a:schemeClr val="accent5">
                    <a:lumMod val="50000"/>
                  </a:schemeClr>
                </a:solidFill>
                <a:ea typeface="MS PGothic" panose="020B0600070205080204" pitchFamily="34" charset="-128"/>
              </a:rPr>
              <a:t>(preclinical models), and </a:t>
            </a:r>
            <a:r>
              <a:rPr lang="en-US" sz="1600" b="1" i="1" dirty="0">
                <a:solidFill>
                  <a:schemeClr val="accent5">
                    <a:lumMod val="50000"/>
                  </a:schemeClr>
                </a:solidFill>
                <a:ea typeface="MS PGothic" panose="020B0600070205080204" pitchFamily="34" charset="-128"/>
              </a:rPr>
              <a:t>WP5</a:t>
            </a:r>
            <a:r>
              <a:rPr lang="en-US" sz="1600" i="1" dirty="0">
                <a:solidFill>
                  <a:schemeClr val="accent5">
                    <a:lumMod val="50000"/>
                  </a:schemeClr>
                </a:solidFill>
                <a:ea typeface="MS PGothic" panose="020B0600070205080204" pitchFamily="34" charset="-128"/>
              </a:rPr>
              <a:t> (global risk assessment) </a:t>
            </a:r>
            <a:endParaRPr lang="fr-FR" i="1" dirty="0">
              <a:solidFill>
                <a:schemeClr val="accent5">
                  <a:lumMod val="50000"/>
                </a:schemeClr>
              </a:solidFill>
              <a:ea typeface="MS PGothic" panose="020B0600070205080204" pitchFamily="34" charset="-128"/>
            </a:endParaRPr>
          </a:p>
          <a:p>
            <a:pPr algn="just">
              <a:spcAft>
                <a:spcPts val="0"/>
              </a:spcAft>
            </a:pPr>
            <a:r>
              <a:rPr lang="en-US" sz="1600" dirty="0">
                <a:ea typeface="MS PGothic" panose="020B0600070205080204" pitchFamily="34" charset="-128"/>
              </a:rPr>
              <a:t> </a:t>
            </a:r>
          </a:p>
          <a:p>
            <a:pPr algn="just">
              <a:spcAft>
                <a:spcPts val="0"/>
              </a:spcAft>
            </a:pPr>
            <a:endParaRPr lang="en-US" sz="1600" dirty="0">
              <a:ea typeface="MS PGothic" panose="020B0600070205080204" pitchFamily="34" charset="-128"/>
            </a:endParaRPr>
          </a:p>
          <a:p>
            <a:pPr algn="just">
              <a:spcAft>
                <a:spcPts val="0"/>
              </a:spcAft>
            </a:pPr>
            <a:r>
              <a:rPr lang="fr-FR" sz="1600" dirty="0">
                <a:ea typeface="MS PGothic" panose="020B0600070205080204" pitchFamily="34" charset="-128"/>
              </a:rPr>
              <a:t>Analyses </a:t>
            </a:r>
            <a:r>
              <a:rPr lang="fr-FR" sz="1600" dirty="0" err="1">
                <a:ea typeface="MS PGothic" panose="020B0600070205080204" pitchFamily="34" charset="-128"/>
              </a:rPr>
              <a:t>will</a:t>
            </a:r>
            <a:r>
              <a:rPr lang="fr-FR" sz="1600" dirty="0">
                <a:ea typeface="MS PGothic" panose="020B0600070205080204" pitchFamily="34" charset="-128"/>
              </a:rPr>
              <a:t> </a:t>
            </a:r>
            <a:r>
              <a:rPr lang="fr-FR" sz="1600" dirty="0" err="1">
                <a:ea typeface="MS PGothic" panose="020B0600070205080204" pitchFamily="34" charset="-128"/>
              </a:rPr>
              <a:t>notably</a:t>
            </a:r>
            <a:r>
              <a:rPr lang="fr-FR" sz="1600" dirty="0">
                <a:ea typeface="MS PGothic" panose="020B0600070205080204" pitchFamily="34" charset="-128"/>
              </a:rPr>
              <a:t> </a:t>
            </a:r>
            <a:r>
              <a:rPr lang="fr-FR" sz="1600" dirty="0" err="1">
                <a:ea typeface="MS PGothic" panose="020B0600070205080204" pitchFamily="34" charset="-128"/>
              </a:rPr>
              <a:t>rely</a:t>
            </a:r>
            <a:r>
              <a:rPr lang="fr-FR" sz="1600" dirty="0">
                <a:ea typeface="MS PGothic" panose="020B0600070205080204" pitchFamily="34" charset="-128"/>
              </a:rPr>
              <a:t> on:</a:t>
            </a:r>
          </a:p>
          <a:p>
            <a:pPr algn="just">
              <a:spcAft>
                <a:spcPts val="0"/>
              </a:spcAft>
            </a:pPr>
            <a:endParaRPr lang="fr-FR" sz="1600" dirty="0">
              <a:ea typeface="MS PGothic" panose="020B0600070205080204" pitchFamily="34" charset="-128"/>
            </a:endParaRPr>
          </a:p>
          <a:p>
            <a:pPr marL="171450" indent="-171450" algn="just">
              <a:spcAft>
                <a:spcPts val="0"/>
              </a:spcAft>
              <a:buFont typeface="Arial" panose="020B0604020202020204" pitchFamily="34" charset="0"/>
              <a:buChar char="•"/>
            </a:pPr>
            <a:r>
              <a:rPr lang="en-US" sz="1600" b="1" dirty="0">
                <a:solidFill>
                  <a:schemeClr val="accent5">
                    <a:lumMod val="75000"/>
                  </a:schemeClr>
                </a:solidFill>
                <a:ea typeface="MS PGothic" panose="020B0600070205080204" pitchFamily="34" charset="-128"/>
              </a:rPr>
              <a:t>Comparison tests and multilevel analyses </a:t>
            </a:r>
            <a:r>
              <a:rPr lang="en-US" sz="1600" dirty="0">
                <a:ea typeface="MS PGothic" panose="020B0600070205080204" pitchFamily="34" charset="-128"/>
              </a:rPr>
              <a:t>using mixed effects (fixed/random) regression models </a:t>
            </a:r>
          </a:p>
          <a:p>
            <a:pPr marL="171450" indent="-171450" algn="just">
              <a:spcAft>
                <a:spcPts val="0"/>
              </a:spcAft>
              <a:buFont typeface="Arial" panose="020B0604020202020204" pitchFamily="34" charset="0"/>
              <a:buChar char="•"/>
            </a:pPr>
            <a:r>
              <a:rPr lang="en-US" sz="1600" b="1" dirty="0">
                <a:solidFill>
                  <a:schemeClr val="accent5">
                    <a:lumMod val="75000"/>
                  </a:schemeClr>
                </a:solidFill>
                <a:ea typeface="MS PGothic" panose="020B0600070205080204" pitchFamily="34" charset="-128"/>
              </a:rPr>
              <a:t>Data on atmospheric pollution </a:t>
            </a:r>
            <a:r>
              <a:rPr lang="en-US" sz="1600" dirty="0">
                <a:ea typeface="MS PGothic" panose="020B0600070205080204" pitchFamily="34" charset="-128"/>
              </a:rPr>
              <a:t>will be assessed as raw, or transformed with filters (e.g. Fourier transform function) to isolate low and high frequency (</a:t>
            </a:r>
            <a:r>
              <a:rPr lang="en-US" sz="1600" dirty="0" err="1">
                <a:ea typeface="MS PGothic" panose="020B0600070205080204" pitchFamily="34" charset="-128"/>
              </a:rPr>
              <a:t>ie</a:t>
            </a:r>
            <a:r>
              <a:rPr lang="en-US" sz="1600" dirty="0">
                <a:ea typeface="MS PGothic" panose="020B0600070205080204" pitchFamily="34" charset="-128"/>
              </a:rPr>
              <a:t> seasonal or imported, and local or punctual) of the exposure.  </a:t>
            </a:r>
            <a:endParaRPr lang="fr-FR" dirty="0">
              <a:ea typeface="MS PGothic" panose="020B0600070205080204" pitchFamily="34" charset="-128"/>
            </a:endParaRPr>
          </a:p>
          <a:p>
            <a:pPr marL="171450" indent="-171450" algn="just">
              <a:spcAft>
                <a:spcPts val="0"/>
              </a:spcAft>
              <a:buFont typeface="Arial" panose="020B0604020202020204" pitchFamily="34" charset="0"/>
              <a:buChar char="•"/>
            </a:pPr>
            <a:r>
              <a:rPr lang="en-US" sz="1600" b="1" dirty="0">
                <a:solidFill>
                  <a:schemeClr val="accent5">
                    <a:lumMod val="75000"/>
                  </a:schemeClr>
                </a:solidFill>
                <a:ea typeface="MS PGothic" panose="020B0600070205080204" pitchFamily="34" charset="-128"/>
              </a:rPr>
              <a:t>Correction for test multiplicity </a:t>
            </a:r>
            <a:r>
              <a:rPr lang="en-US" sz="1600" dirty="0">
                <a:ea typeface="MS PGothic" panose="020B0600070205080204" pitchFamily="34" charset="-128"/>
              </a:rPr>
              <a:t>to account for the high number of exposome components, using an exposome-wide association study (</a:t>
            </a:r>
            <a:r>
              <a:rPr lang="en-US" sz="1600" b="1" dirty="0">
                <a:solidFill>
                  <a:schemeClr val="accent5">
                    <a:lumMod val="75000"/>
                  </a:schemeClr>
                </a:solidFill>
                <a:ea typeface="MS PGothic" panose="020B0600070205080204" pitchFamily="34" charset="-128"/>
              </a:rPr>
              <a:t>EWAS</a:t>
            </a:r>
            <a:r>
              <a:rPr lang="en-US" sz="1600" dirty="0">
                <a:ea typeface="MS PGothic" panose="020B0600070205080204" pitchFamily="34" charset="-128"/>
              </a:rPr>
              <a:t>) framework </a:t>
            </a:r>
            <a:endParaRPr lang="fr-FR" dirty="0">
              <a:effectLst/>
              <a:ea typeface="MS PGothic" panose="020B0600070205080204" pitchFamily="34" charset="-128"/>
            </a:endParaRPr>
          </a:p>
        </p:txBody>
      </p:sp>
      <p:sp>
        <p:nvSpPr>
          <p:cNvPr id="7" name="Espace réservé du contenu 2">
            <a:extLst>
              <a:ext uri="{FF2B5EF4-FFF2-40B4-BE49-F238E27FC236}">
                <a16:creationId xmlns:a16="http://schemas.microsoft.com/office/drawing/2014/main" id="{146B90CB-4A1B-4F36-BE84-A7A88211C514}"/>
              </a:ext>
            </a:extLst>
          </p:cNvPr>
          <p:cNvSpPr txBox="1">
            <a:spLocks/>
          </p:cNvSpPr>
          <p:nvPr/>
        </p:nvSpPr>
        <p:spPr>
          <a:xfrm>
            <a:off x="878302" y="525462"/>
            <a:ext cx="10515600" cy="5227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None/>
            </a:pPr>
            <a:r>
              <a:rPr lang="en-US" sz="2400" b="1" dirty="0">
                <a:solidFill>
                  <a:schemeClr val="accent5">
                    <a:lumMod val="75000"/>
                  </a:schemeClr>
                </a:solidFill>
                <a:latin typeface="Century Gothic" panose="020B0502020202020204" pitchFamily="34" charset="0"/>
                <a:ea typeface="+mj-ea"/>
                <a:cs typeface="+mj-cs"/>
              </a:rPr>
              <a:t>Task 2.4: Exposome-phenotype associations </a:t>
            </a:r>
            <a:endParaRPr lang="fr-FR" sz="2400" b="1" dirty="0">
              <a:solidFill>
                <a:schemeClr val="accent5">
                  <a:lumMod val="75000"/>
                </a:schemeClr>
              </a:solidFill>
              <a:latin typeface="Century Gothic" panose="020B0502020202020204" pitchFamily="34" charset="0"/>
              <a:ea typeface="+mj-ea"/>
              <a:cs typeface="+mj-cs"/>
            </a:endParaRPr>
          </a:p>
        </p:txBody>
      </p:sp>
      <p:sp>
        <p:nvSpPr>
          <p:cNvPr id="8" name="Rectangle 7">
            <a:extLst>
              <a:ext uri="{FF2B5EF4-FFF2-40B4-BE49-F238E27FC236}">
                <a16:creationId xmlns:a16="http://schemas.microsoft.com/office/drawing/2014/main" id="{4F56B848-C634-45BA-BCD8-482D188E8428}"/>
              </a:ext>
            </a:extLst>
          </p:cNvPr>
          <p:cNvSpPr/>
          <p:nvPr/>
        </p:nvSpPr>
        <p:spPr>
          <a:xfrm>
            <a:off x="906877" y="991041"/>
            <a:ext cx="7972567" cy="430887"/>
          </a:xfrm>
          <a:prstGeom prst="rect">
            <a:avLst/>
          </a:prstGeom>
        </p:spPr>
        <p:txBody>
          <a:bodyPr wrap="square">
            <a:spAutoFit/>
          </a:bodyPr>
          <a:lstStyle/>
          <a:p>
            <a:pPr>
              <a:spcBef>
                <a:spcPct val="0"/>
              </a:spcBef>
              <a:buNone/>
            </a:pPr>
            <a:r>
              <a:rPr lang="en-US" sz="1100" dirty="0">
                <a:solidFill>
                  <a:schemeClr val="tx1">
                    <a:lumMod val="50000"/>
                    <a:lumOff val="50000"/>
                  </a:schemeClr>
                </a:solidFill>
                <a:latin typeface="+mj-lt"/>
              </a:rPr>
              <a:t>Leader: </a:t>
            </a:r>
            <a:r>
              <a:rPr lang="en-US" sz="1100" dirty="0" err="1">
                <a:solidFill>
                  <a:schemeClr val="tx1">
                    <a:lumMod val="50000"/>
                    <a:lumOff val="50000"/>
                  </a:schemeClr>
                </a:solidFill>
                <a:latin typeface="+mj-lt"/>
              </a:rPr>
              <a:t>Torkjel</a:t>
            </a:r>
            <a:r>
              <a:rPr lang="en-US" sz="1100" dirty="0">
                <a:solidFill>
                  <a:schemeClr val="tx1">
                    <a:lumMod val="50000"/>
                    <a:lumOff val="50000"/>
                  </a:schemeClr>
                </a:solidFill>
                <a:latin typeface="+mj-lt"/>
              </a:rPr>
              <a:t> M </a:t>
            </a:r>
            <a:r>
              <a:rPr lang="en-US" sz="1100" dirty="0" err="1">
                <a:solidFill>
                  <a:schemeClr val="tx1">
                    <a:lumMod val="50000"/>
                    <a:lumOff val="50000"/>
                  </a:schemeClr>
                </a:solidFill>
                <a:latin typeface="+mj-lt"/>
              </a:rPr>
              <a:t>Sandanger</a:t>
            </a:r>
            <a:r>
              <a:rPr lang="en-US" sz="1100" dirty="0">
                <a:solidFill>
                  <a:schemeClr val="tx1">
                    <a:lumMod val="50000"/>
                    <a:lumOff val="50000"/>
                  </a:schemeClr>
                </a:solidFill>
                <a:latin typeface="+mj-lt"/>
              </a:rPr>
              <a:t>; Contributors INSERM, LISA, all cohort partners + DMI</a:t>
            </a:r>
          </a:p>
          <a:p>
            <a:pPr>
              <a:spcBef>
                <a:spcPct val="0"/>
              </a:spcBef>
              <a:buNone/>
            </a:pPr>
            <a:r>
              <a:rPr lang="en-US" sz="1100" dirty="0">
                <a:solidFill>
                  <a:schemeClr val="tx1">
                    <a:lumMod val="50000"/>
                    <a:lumOff val="50000"/>
                  </a:schemeClr>
                </a:solidFill>
                <a:latin typeface="+mj-lt"/>
              </a:rPr>
              <a:t>Start date: M30  End date: M48</a:t>
            </a:r>
          </a:p>
        </p:txBody>
      </p:sp>
      <p:pic>
        <p:nvPicPr>
          <p:cNvPr id="11" name="Image 10">
            <a:extLst>
              <a:ext uri="{FF2B5EF4-FFF2-40B4-BE49-F238E27FC236}">
                <a16:creationId xmlns:a16="http://schemas.microsoft.com/office/drawing/2014/main" id="{5337F527-04C1-4A97-841E-C0E522E419FC}"/>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91000"/>
                    </a14:imgEffect>
                  </a14:imgLayer>
                </a14:imgProps>
              </a:ext>
            </a:extLst>
          </a:blip>
          <a:srcRect l="3908" t="17538" r="37334" b="21268"/>
          <a:stretch/>
        </p:blipFill>
        <p:spPr>
          <a:xfrm>
            <a:off x="103178" y="646399"/>
            <a:ext cx="694920" cy="560085"/>
          </a:xfrm>
          <a:prstGeom prst="rect">
            <a:avLst/>
          </a:prstGeom>
        </p:spPr>
      </p:pic>
      <p:cxnSp>
        <p:nvCxnSpPr>
          <p:cNvPr id="12" name="Connecteur droit 11">
            <a:extLst>
              <a:ext uri="{FF2B5EF4-FFF2-40B4-BE49-F238E27FC236}">
                <a16:creationId xmlns:a16="http://schemas.microsoft.com/office/drawing/2014/main" id="{0B226ACB-DB24-457D-84A6-C2DB06F33857}"/>
              </a:ext>
            </a:extLst>
          </p:cNvPr>
          <p:cNvCxnSpPr/>
          <p:nvPr/>
        </p:nvCxnSpPr>
        <p:spPr>
          <a:xfrm>
            <a:off x="239276" y="1757362"/>
            <a:ext cx="1150028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F73096AD-DE64-4740-B11B-EB4D4CB02C11}"/>
              </a:ext>
            </a:extLst>
          </p:cNvPr>
          <p:cNvPicPr>
            <a:picLocks noChangeAspect="1"/>
          </p:cNvPicPr>
          <p:nvPr/>
        </p:nvPicPr>
        <p:blipFill>
          <a:blip r:embed="rId4"/>
          <a:stretch>
            <a:fillRect/>
          </a:stretch>
        </p:blipFill>
        <p:spPr>
          <a:xfrm>
            <a:off x="93389" y="120947"/>
            <a:ext cx="1569826" cy="378670"/>
          </a:xfrm>
          <a:prstGeom prst="rect">
            <a:avLst/>
          </a:prstGeom>
        </p:spPr>
      </p:pic>
    </p:spTree>
    <p:extLst>
      <p:ext uri="{BB962C8B-B14F-4D97-AF65-F5344CB8AC3E}">
        <p14:creationId xmlns:p14="http://schemas.microsoft.com/office/powerpoint/2010/main" val="210905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fade">
                                      <p:cBhvr>
                                        <p:cTn id="7" dur="500"/>
                                        <p:tgtEl>
                                          <p:spTgt spid="4">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0" end="10"/>
                                            </p:txEl>
                                          </p:spTgt>
                                        </p:tgtEl>
                                        <p:attrNameLst>
                                          <p:attrName>style.visibility</p:attrName>
                                        </p:attrNameLst>
                                      </p:cBhvr>
                                      <p:to>
                                        <p:strVal val="visible"/>
                                      </p:to>
                                    </p:set>
                                    <p:animEffect transition="in" filter="fade">
                                      <p:cBhvr>
                                        <p:cTn id="10" dur="500"/>
                                        <p:tgtEl>
                                          <p:spTgt spid="4">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animEffect transition="in" filter="fade">
                                      <p:cBhvr>
                                        <p:cTn id="13" dur="500"/>
                                        <p:tgtEl>
                                          <p:spTgt spid="4">
                                            <p:txEl>
                                              <p:pRg st="11" end="1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12" end="12"/>
                                            </p:txEl>
                                          </p:spTgt>
                                        </p:tgtEl>
                                        <p:attrNameLst>
                                          <p:attrName>style.visibility</p:attrName>
                                        </p:attrNameLst>
                                      </p:cBhvr>
                                      <p:to>
                                        <p:strVal val="visible"/>
                                      </p:to>
                                    </p:set>
                                    <p:animEffect transition="in" filter="fade">
                                      <p:cBhvr>
                                        <p:cTn id="16"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57B3F0-C1E4-4462-8C55-88CEE523BDAB}"/>
              </a:ext>
            </a:extLst>
          </p:cNvPr>
          <p:cNvSpPr>
            <a:spLocks noGrp="1"/>
          </p:cNvSpPr>
          <p:nvPr>
            <p:ph type="sldNum" sz="quarter" idx="12"/>
          </p:nvPr>
        </p:nvSpPr>
        <p:spPr/>
        <p:txBody>
          <a:bodyPr/>
          <a:lstStyle/>
          <a:p>
            <a:fld id="{C726DED8-A52F-734C-904E-54829A63AD48}" type="slidenum">
              <a:rPr lang="fr-FR" smtClean="0"/>
              <a:pPr/>
              <a:t>25</a:t>
            </a:fld>
            <a:endParaRPr lang="fr-FR" dirty="0"/>
          </a:p>
        </p:txBody>
      </p:sp>
      <p:sp>
        <p:nvSpPr>
          <p:cNvPr id="3" name="Titre 2">
            <a:extLst>
              <a:ext uri="{FF2B5EF4-FFF2-40B4-BE49-F238E27FC236}">
                <a16:creationId xmlns:a16="http://schemas.microsoft.com/office/drawing/2014/main" id="{E001D528-E462-4518-90FC-F515C1D4086E}"/>
              </a:ext>
            </a:extLst>
          </p:cNvPr>
          <p:cNvSpPr>
            <a:spLocks noGrp="1"/>
          </p:cNvSpPr>
          <p:nvPr>
            <p:ph type="title"/>
          </p:nvPr>
        </p:nvSpPr>
        <p:spPr/>
        <p:txBody>
          <a:bodyPr/>
          <a:lstStyle/>
          <a:p>
            <a:r>
              <a:rPr lang="fr-FR" dirty="0" err="1"/>
              <a:t>ExWAS</a:t>
            </a:r>
            <a:r>
              <a:rPr lang="fr-FR" dirty="0"/>
              <a:t> </a:t>
            </a:r>
            <a:r>
              <a:rPr lang="en-US" sz="2800" i="1" dirty="0">
                <a:effectLst/>
                <a:ea typeface="Times New Roman" panose="02020603050405020304" pitchFamily="18" charset="0"/>
              </a:rPr>
              <a:t>exposome-wide association studies </a:t>
            </a:r>
            <a:endParaRPr lang="fr-FR" i="1" dirty="0"/>
          </a:p>
        </p:txBody>
      </p:sp>
      <p:sp>
        <p:nvSpPr>
          <p:cNvPr id="4" name="Rectangle 3">
            <a:extLst>
              <a:ext uri="{FF2B5EF4-FFF2-40B4-BE49-F238E27FC236}">
                <a16:creationId xmlns:a16="http://schemas.microsoft.com/office/drawing/2014/main" id="{E462ECCB-262F-430B-B390-1358BD74F52D}"/>
              </a:ext>
            </a:extLst>
          </p:cNvPr>
          <p:cNvSpPr/>
          <p:nvPr/>
        </p:nvSpPr>
        <p:spPr>
          <a:xfrm>
            <a:off x="360000" y="1626968"/>
            <a:ext cx="11422425" cy="4370427"/>
          </a:xfrm>
          <a:prstGeom prst="rect">
            <a:avLst/>
          </a:prstGeom>
        </p:spPr>
        <p:txBody>
          <a:bodyPr wrap="square">
            <a:spAutoFit/>
          </a:bodyPr>
          <a:lstStyle/>
          <a:p>
            <a:pPr marL="285750" indent="-285750" algn="just">
              <a:spcAft>
                <a:spcPts val="0"/>
              </a:spcAft>
              <a:buFont typeface="Arial" panose="020B0604020202020204" pitchFamily="34" charset="0"/>
              <a:buChar char="•"/>
            </a:pPr>
            <a:r>
              <a:rPr lang="en-US" sz="2000" b="1" dirty="0">
                <a:solidFill>
                  <a:schemeClr val="tx2"/>
                </a:solidFill>
              </a:rPr>
              <a:t>Exposome-wide association studies (</a:t>
            </a:r>
            <a:r>
              <a:rPr lang="en-US" sz="2000" b="1" dirty="0" err="1">
                <a:solidFill>
                  <a:schemeClr val="tx2"/>
                </a:solidFill>
              </a:rPr>
              <a:t>ExWAS</a:t>
            </a:r>
            <a:r>
              <a:rPr lang="en-US" sz="2000" b="1" dirty="0">
                <a:solidFill>
                  <a:schemeClr val="tx2"/>
                </a:solidFill>
              </a:rPr>
              <a:t>) </a:t>
            </a:r>
          </a:p>
          <a:p>
            <a:pPr marL="742950" lvl="1" indent="-285750" algn="just">
              <a:buFont typeface="Arial" panose="020B0604020202020204" pitchFamily="34" charset="0"/>
              <a:buChar char="•"/>
            </a:pPr>
            <a:endParaRPr lang="en-US" sz="2000" dirty="0">
              <a:ea typeface="Times New Roman" panose="02020603050405020304" pitchFamily="18" charset="0"/>
            </a:endParaRPr>
          </a:p>
          <a:p>
            <a:pPr marL="742950" lvl="1" indent="-285750" algn="just">
              <a:buFont typeface="Arial" panose="020B0604020202020204" pitchFamily="34" charset="0"/>
              <a:buChar char="•"/>
            </a:pPr>
            <a:r>
              <a:rPr lang="en-US" sz="2000" dirty="0">
                <a:ea typeface="Times New Roman" panose="02020603050405020304" pitchFamily="18" charset="0"/>
              </a:rPr>
              <a:t>Allow the </a:t>
            </a:r>
            <a:r>
              <a:rPr lang="en-US" sz="2000" b="1" dirty="0">
                <a:solidFill>
                  <a:srgbClr val="E70073"/>
                </a:solidFill>
              </a:rPr>
              <a:t>discovery</a:t>
            </a:r>
            <a:r>
              <a:rPr lang="en-US" sz="2000" dirty="0">
                <a:effectLst/>
                <a:ea typeface="Times New Roman" panose="02020603050405020304" pitchFamily="18" charset="0"/>
              </a:rPr>
              <a:t> of </a:t>
            </a:r>
            <a:r>
              <a:rPr lang="en-US" sz="2000" b="1" dirty="0">
                <a:solidFill>
                  <a:srgbClr val="E70073"/>
                </a:solidFill>
                <a:effectLst/>
                <a:ea typeface="Times New Roman" panose="02020603050405020304" pitchFamily="18" charset="0"/>
              </a:rPr>
              <a:t>new exposures</a:t>
            </a:r>
          </a:p>
          <a:p>
            <a:pPr marL="742950" lvl="1" indent="-285750" algn="just">
              <a:buFont typeface="Arial" panose="020B0604020202020204" pitchFamily="34" charset="0"/>
              <a:buChar char="•"/>
            </a:pPr>
            <a:r>
              <a:rPr lang="en-US" sz="2000" b="1" dirty="0">
                <a:solidFill>
                  <a:srgbClr val="E70073"/>
                </a:solidFill>
              </a:rPr>
              <a:t>Agnostic</a:t>
            </a:r>
            <a:r>
              <a:rPr lang="en-US" sz="2000" dirty="0">
                <a:ea typeface="Times New Roman" panose="02020603050405020304" pitchFamily="18" charset="0"/>
              </a:rPr>
              <a:t> and </a:t>
            </a:r>
            <a:r>
              <a:rPr lang="en-US" sz="2000" b="1" dirty="0">
                <a:solidFill>
                  <a:srgbClr val="E70073"/>
                </a:solidFill>
              </a:rPr>
              <a:t>systematic</a:t>
            </a:r>
            <a:r>
              <a:rPr lang="en-US" sz="2000" dirty="0">
                <a:ea typeface="Times New Roman" panose="02020603050405020304" pitchFamily="18" charset="0"/>
              </a:rPr>
              <a:t> assessment of numerous environmental factors to avoid a fragmented literature of associations</a:t>
            </a:r>
          </a:p>
          <a:p>
            <a:pPr marL="742950" lvl="1" indent="-285750" algn="just">
              <a:buFont typeface="Arial" panose="020B0604020202020204" pitchFamily="34" charset="0"/>
              <a:buChar char="•"/>
            </a:pPr>
            <a:r>
              <a:rPr lang="en-US" sz="2000" dirty="0">
                <a:ea typeface="Times New Roman" panose="02020603050405020304" pitchFamily="18" charset="0"/>
              </a:rPr>
              <a:t>Explicit estimation </a:t>
            </a:r>
            <a:r>
              <a:rPr lang="en-US" sz="2000" dirty="0">
                <a:effectLst/>
                <a:ea typeface="Times New Roman" panose="02020603050405020304" pitchFamily="18" charset="0"/>
              </a:rPr>
              <a:t>of </a:t>
            </a:r>
            <a:r>
              <a:rPr lang="en-US" sz="2000" b="1" dirty="0">
                <a:solidFill>
                  <a:srgbClr val="E70073"/>
                </a:solidFill>
              </a:rPr>
              <a:t>false positive </a:t>
            </a:r>
            <a:r>
              <a:rPr lang="en-US" sz="2000" dirty="0">
                <a:effectLst/>
                <a:ea typeface="Times New Roman" panose="02020603050405020304" pitchFamily="18" charset="0"/>
              </a:rPr>
              <a:t>ﬁndings</a:t>
            </a:r>
          </a:p>
          <a:p>
            <a:pPr marL="742950" lvl="1" indent="-285750" algn="just">
              <a:buFont typeface="Arial" panose="020B0604020202020204" pitchFamily="34" charset="0"/>
              <a:buChar char="•"/>
            </a:pPr>
            <a:r>
              <a:rPr lang="en-US" sz="2000" dirty="0">
                <a:effectLst/>
                <a:ea typeface="Times New Roman" panose="02020603050405020304" pitchFamily="18" charset="0"/>
              </a:rPr>
              <a:t>Emerging associations can be </a:t>
            </a:r>
            <a:r>
              <a:rPr lang="en-US" sz="2000" b="1" dirty="0">
                <a:solidFill>
                  <a:srgbClr val="E70073"/>
                </a:solidFill>
              </a:rPr>
              <a:t>prioritized</a:t>
            </a:r>
            <a:r>
              <a:rPr lang="en-US" sz="2000" dirty="0">
                <a:effectLst/>
                <a:ea typeface="Times New Roman" panose="02020603050405020304" pitchFamily="18" charset="0"/>
              </a:rPr>
              <a:t> to be investigated in biological experiments</a:t>
            </a:r>
          </a:p>
          <a:p>
            <a:pPr marL="742950" lvl="1" indent="-285750" algn="just">
              <a:buFont typeface="Arial" panose="020B0604020202020204" pitchFamily="34" charset="0"/>
              <a:buChar char="•"/>
            </a:pPr>
            <a:endParaRPr lang="en-US" sz="2000" dirty="0">
              <a:effectLst/>
              <a:ea typeface="Times New Roman" panose="02020603050405020304" pitchFamily="18" charset="0"/>
            </a:endParaRPr>
          </a:p>
          <a:p>
            <a:pPr marL="742950" lvl="1" indent="-285750" algn="just">
              <a:buFont typeface="Arial" panose="020B0604020202020204" pitchFamily="34" charset="0"/>
              <a:buChar char="•"/>
            </a:pPr>
            <a:endParaRPr lang="en-US" sz="2000" dirty="0">
              <a:effectLst/>
              <a:ea typeface="Times New Roman" panose="02020603050405020304" pitchFamily="18" charset="0"/>
            </a:endParaRPr>
          </a:p>
          <a:p>
            <a:pPr marL="285750" indent="-285750" algn="just">
              <a:buFont typeface="Arial" panose="020B0604020202020204" pitchFamily="34" charset="0"/>
              <a:buChar char="•"/>
            </a:pPr>
            <a:r>
              <a:rPr lang="en-US" sz="2000" b="1" dirty="0">
                <a:solidFill>
                  <a:schemeClr val="tx2"/>
                </a:solidFill>
                <a:effectLst/>
                <a:ea typeface="Times New Roman" panose="02020603050405020304" pitchFamily="18" charset="0"/>
              </a:rPr>
              <a:t>Analytical challenges </a:t>
            </a:r>
          </a:p>
          <a:p>
            <a:pPr marL="742950" lvl="1" indent="-285750" algn="just">
              <a:buFont typeface="Arial" panose="020B0604020202020204" pitchFamily="34" charset="0"/>
              <a:buChar char="•"/>
            </a:pPr>
            <a:endParaRPr lang="en-US" sz="2000" dirty="0">
              <a:effectLst/>
              <a:ea typeface="Times New Roman" panose="02020603050405020304" pitchFamily="18" charset="0"/>
            </a:endParaRPr>
          </a:p>
          <a:p>
            <a:pPr marL="742950" lvl="1" indent="-285750" algn="just">
              <a:buFont typeface="Arial" panose="020B0604020202020204" pitchFamily="34" charset="0"/>
              <a:buChar char="•"/>
            </a:pPr>
            <a:r>
              <a:rPr lang="en-US" sz="2000" dirty="0">
                <a:effectLst/>
                <a:ea typeface="Times New Roman" panose="02020603050405020304" pitchFamily="18" charset="0"/>
              </a:rPr>
              <a:t>Observational studies prone to biases such as </a:t>
            </a:r>
            <a:r>
              <a:rPr lang="en-US" sz="2000" b="1" dirty="0">
                <a:solidFill>
                  <a:srgbClr val="C00000"/>
                </a:solidFill>
                <a:effectLst/>
                <a:ea typeface="Times New Roman" panose="02020603050405020304" pitchFamily="18" charset="0"/>
              </a:rPr>
              <a:t>confounding</a:t>
            </a:r>
            <a:r>
              <a:rPr lang="en-US" sz="2000" dirty="0">
                <a:effectLst/>
                <a:ea typeface="Times New Roman" panose="02020603050405020304" pitchFamily="18" charset="0"/>
              </a:rPr>
              <a:t> and </a:t>
            </a:r>
            <a:r>
              <a:rPr lang="en-US" sz="2000" b="1" dirty="0">
                <a:solidFill>
                  <a:srgbClr val="C00000"/>
                </a:solidFill>
              </a:rPr>
              <a:t>reverse</a:t>
            </a:r>
            <a:r>
              <a:rPr lang="en-US" sz="2000" dirty="0">
                <a:effectLst/>
                <a:ea typeface="Times New Roman" panose="02020603050405020304" pitchFamily="18" charset="0"/>
              </a:rPr>
              <a:t> </a:t>
            </a:r>
            <a:r>
              <a:rPr lang="en-US" sz="2000" b="1" dirty="0">
                <a:solidFill>
                  <a:srgbClr val="C00000"/>
                </a:solidFill>
              </a:rPr>
              <a:t>causality</a:t>
            </a:r>
            <a:r>
              <a:rPr lang="en-US" sz="2000" dirty="0">
                <a:effectLst/>
                <a:ea typeface="Times New Roman" panose="02020603050405020304" pitchFamily="18" charset="0"/>
              </a:rPr>
              <a:t> </a:t>
            </a:r>
          </a:p>
          <a:p>
            <a:pPr marL="742950" lvl="1" indent="-285750" algn="just">
              <a:buFont typeface="Arial" panose="020B0604020202020204" pitchFamily="34" charset="0"/>
              <a:buChar char="•"/>
            </a:pPr>
            <a:r>
              <a:rPr lang="en-US" sz="2000" b="1" dirty="0">
                <a:solidFill>
                  <a:srgbClr val="C00000"/>
                </a:solidFill>
              </a:rPr>
              <a:t>Multiple</a:t>
            </a:r>
            <a:r>
              <a:rPr lang="en-US" sz="2000" dirty="0">
                <a:effectLst/>
                <a:ea typeface="Times New Roman" panose="02020603050405020304" pitchFamily="18" charset="0"/>
              </a:rPr>
              <a:t> signiﬁcant associations with </a:t>
            </a:r>
            <a:r>
              <a:rPr lang="en-US" sz="2000" b="1" dirty="0">
                <a:solidFill>
                  <a:srgbClr val="C00000"/>
                </a:solidFill>
              </a:rPr>
              <a:t>small effect sizes</a:t>
            </a:r>
          </a:p>
          <a:p>
            <a:pPr marL="285750" indent="-285750" algn="just">
              <a:spcAft>
                <a:spcPts val="0"/>
              </a:spcAft>
              <a:buFont typeface="Arial" panose="020B0604020202020204" pitchFamily="34" charset="0"/>
              <a:buChar char="•"/>
            </a:pPr>
            <a:endParaRPr lang="en-US" sz="2000" dirty="0">
              <a:ea typeface="Times New Roman" panose="02020603050405020304" pitchFamily="18" charset="0"/>
            </a:endParaRPr>
          </a:p>
        </p:txBody>
      </p:sp>
      <p:sp>
        <p:nvSpPr>
          <p:cNvPr id="6" name="ZoneTexte 5">
            <a:extLst>
              <a:ext uri="{FF2B5EF4-FFF2-40B4-BE49-F238E27FC236}">
                <a16:creationId xmlns:a16="http://schemas.microsoft.com/office/drawing/2014/main" id="{EB7AF980-201B-48E7-A8E3-A0FAD8762DC8}"/>
              </a:ext>
            </a:extLst>
          </p:cNvPr>
          <p:cNvSpPr txBox="1"/>
          <p:nvPr/>
        </p:nvSpPr>
        <p:spPr>
          <a:xfrm>
            <a:off x="8907874" y="6516540"/>
            <a:ext cx="3030338" cy="261610"/>
          </a:xfrm>
          <a:prstGeom prst="rect">
            <a:avLst/>
          </a:prstGeom>
          <a:noFill/>
        </p:spPr>
        <p:txBody>
          <a:bodyPr wrap="square">
            <a:spAutoFit/>
          </a:bodyPr>
          <a:lstStyle/>
          <a:p>
            <a:r>
              <a:rPr lang="en-US" sz="1050" dirty="0">
                <a:effectLst/>
                <a:ea typeface="Times New Roman" panose="02020603050405020304" pitchFamily="18" charset="0"/>
              </a:rPr>
              <a:t>Patel et al. 2010, 2012, 2013; McGinnis et al. 2016</a:t>
            </a:r>
            <a:endParaRPr lang="fr-FR" sz="1050" dirty="0"/>
          </a:p>
        </p:txBody>
      </p:sp>
    </p:spTree>
    <p:extLst>
      <p:ext uri="{BB962C8B-B14F-4D97-AF65-F5344CB8AC3E}">
        <p14:creationId xmlns:p14="http://schemas.microsoft.com/office/powerpoint/2010/main" val="2571554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57B3F0-C1E4-4462-8C55-88CEE523BDAB}"/>
              </a:ext>
            </a:extLst>
          </p:cNvPr>
          <p:cNvSpPr>
            <a:spLocks noGrp="1"/>
          </p:cNvSpPr>
          <p:nvPr>
            <p:ph type="sldNum" sz="quarter" idx="12"/>
          </p:nvPr>
        </p:nvSpPr>
        <p:spPr/>
        <p:txBody>
          <a:bodyPr/>
          <a:lstStyle/>
          <a:p>
            <a:fld id="{C726DED8-A52F-734C-904E-54829A63AD48}" type="slidenum">
              <a:rPr lang="fr-FR" smtClean="0"/>
              <a:pPr/>
              <a:t>26</a:t>
            </a:fld>
            <a:endParaRPr lang="fr-FR" dirty="0"/>
          </a:p>
        </p:txBody>
      </p:sp>
      <p:sp>
        <p:nvSpPr>
          <p:cNvPr id="4" name="Rectangle 3">
            <a:extLst>
              <a:ext uri="{FF2B5EF4-FFF2-40B4-BE49-F238E27FC236}">
                <a16:creationId xmlns:a16="http://schemas.microsoft.com/office/drawing/2014/main" id="{E462ECCB-262F-430B-B390-1358BD74F52D}"/>
              </a:ext>
            </a:extLst>
          </p:cNvPr>
          <p:cNvSpPr/>
          <p:nvPr/>
        </p:nvSpPr>
        <p:spPr>
          <a:xfrm>
            <a:off x="360000" y="1161451"/>
            <a:ext cx="6107475" cy="4893647"/>
          </a:xfrm>
          <a:prstGeom prst="rect">
            <a:avLst/>
          </a:prstGeom>
        </p:spPr>
        <p:txBody>
          <a:bodyPr wrap="square">
            <a:spAutoFit/>
          </a:bodyPr>
          <a:lstStyle/>
          <a:p>
            <a:pPr marL="285750" indent="-285750" algn="just">
              <a:spcAft>
                <a:spcPts val="0"/>
              </a:spcAft>
              <a:buFont typeface="Arial" panose="020B0604020202020204" pitchFamily="34" charset="0"/>
              <a:buChar char="•"/>
            </a:pPr>
            <a:r>
              <a:rPr lang="en-US" b="1" dirty="0">
                <a:solidFill>
                  <a:srgbClr val="E70073"/>
                </a:solidFill>
                <a:effectLst/>
                <a:ea typeface="Times New Roman" panose="02020603050405020304" pitchFamily="18" charset="0"/>
              </a:rPr>
              <a:t>Stage 1: Linear Modeling</a:t>
            </a:r>
          </a:p>
          <a:p>
            <a:pPr marL="266700" algn="just">
              <a:spcAft>
                <a:spcPts val="0"/>
              </a:spcAft>
            </a:pPr>
            <a:r>
              <a:rPr lang="en-US" sz="1400" b="1" dirty="0">
                <a:effectLst/>
                <a:ea typeface="Times New Roman" panose="02020603050405020304" pitchFamily="18" charset="0"/>
              </a:rPr>
              <a:t>Each environmental factor </a:t>
            </a:r>
            <a:r>
              <a:rPr lang="en-US" sz="1400" dirty="0">
                <a:effectLst/>
                <a:ea typeface="Times New Roman" panose="02020603050405020304" pitchFamily="18" charset="0"/>
              </a:rPr>
              <a:t>is associated with a phenotype of interest using general linear models, e.g. using logistic regression on cases/controls, possibly </a:t>
            </a:r>
            <a:r>
              <a:rPr lang="en-US" sz="1400" b="1" dirty="0">
                <a:effectLst/>
                <a:ea typeface="Times New Roman" panose="02020603050405020304" pitchFamily="18" charset="0"/>
              </a:rPr>
              <a:t>adjusting</a:t>
            </a:r>
            <a:r>
              <a:rPr lang="en-US" sz="1400" dirty="0">
                <a:effectLst/>
                <a:ea typeface="Times New Roman" panose="02020603050405020304" pitchFamily="18" charset="0"/>
              </a:rPr>
              <a:t> for important covariates. </a:t>
            </a:r>
          </a:p>
          <a:p>
            <a:pPr marL="266700" algn="just">
              <a:spcAft>
                <a:spcPts val="0"/>
              </a:spcAft>
            </a:pPr>
            <a:endParaRPr lang="en-US" sz="1400" dirty="0">
              <a:effectLst/>
              <a:ea typeface="Times New Roman" panose="02020603050405020304" pitchFamily="18" charset="0"/>
            </a:endParaRPr>
          </a:p>
          <a:p>
            <a:pPr marL="285750" indent="-285750" algn="just">
              <a:spcAft>
                <a:spcPts val="0"/>
              </a:spcAft>
              <a:buFont typeface="Arial" panose="020B0604020202020204" pitchFamily="34" charset="0"/>
              <a:buChar char="•"/>
            </a:pPr>
            <a:r>
              <a:rPr lang="en-US" b="1" dirty="0">
                <a:solidFill>
                  <a:srgbClr val="E70073"/>
                </a:solidFill>
              </a:rPr>
              <a:t>Stage 2: Controlling for Multiple Hypotheses </a:t>
            </a:r>
            <a:r>
              <a:rPr lang="en-US" sz="1400" dirty="0">
                <a:solidFill>
                  <a:srgbClr val="E70073"/>
                </a:solidFill>
              </a:rPr>
              <a:t>by Estimating the False Discovery Rate</a:t>
            </a:r>
            <a:r>
              <a:rPr lang="en-US" sz="1600" dirty="0">
                <a:effectLst/>
                <a:ea typeface="Times New Roman" panose="02020603050405020304" pitchFamily="18" charset="0"/>
              </a:rPr>
              <a:t> </a:t>
            </a:r>
          </a:p>
          <a:p>
            <a:pPr marL="266700" algn="just">
              <a:spcAft>
                <a:spcPts val="0"/>
              </a:spcAft>
            </a:pPr>
            <a:r>
              <a:rPr lang="en-US" sz="1400" dirty="0">
                <a:effectLst/>
                <a:ea typeface="Times New Roman" panose="02020603050405020304" pitchFamily="18" charset="0"/>
              </a:rPr>
              <a:t>Given a set of “discoveries”, or a list of potentially signiﬁcant factors, how can we deem those that are false discoveries</a:t>
            </a:r>
            <a:r>
              <a:rPr lang="en-US" sz="1400" dirty="0">
                <a:ea typeface="Times New Roman" panose="02020603050405020304" pitchFamily="18" charset="0"/>
              </a:rPr>
              <a:t>? In contrast to the Bonferroni correction, the False </a:t>
            </a:r>
            <a:r>
              <a:rPr lang="en-US" sz="1400" dirty="0">
                <a:effectLst/>
                <a:ea typeface="Times New Roman" panose="02020603050405020304" pitchFamily="18" charset="0"/>
              </a:rPr>
              <a:t>Discovery Rate (FDR) provides a quantitative estimate of the number of false positives in a set of “ discoveries. ” The FDR is </a:t>
            </a:r>
            <a:r>
              <a:rPr lang="en-US" sz="1400" b="1" i="1" dirty="0">
                <a:effectLst/>
                <a:ea typeface="Times New Roman" panose="02020603050405020304" pitchFamily="18" charset="0"/>
              </a:rPr>
              <a:t>less conservative </a:t>
            </a:r>
            <a:r>
              <a:rPr lang="en-US" sz="1400" dirty="0">
                <a:effectLst/>
                <a:ea typeface="Times New Roman" panose="02020603050405020304" pitchFamily="18" charset="0"/>
              </a:rPr>
              <a:t>and therefore more powerful than the Bonferroni correction.</a:t>
            </a:r>
          </a:p>
          <a:p>
            <a:pPr marL="266700" algn="just">
              <a:spcAft>
                <a:spcPts val="0"/>
              </a:spcAft>
            </a:pPr>
            <a:endParaRPr lang="en-US" sz="1400" dirty="0">
              <a:effectLst/>
              <a:ea typeface="Times New Roman" panose="02020603050405020304" pitchFamily="18" charset="0"/>
            </a:endParaRPr>
          </a:p>
          <a:p>
            <a:pPr marL="285750" indent="-285750" algn="just">
              <a:spcAft>
                <a:spcPts val="0"/>
              </a:spcAft>
              <a:buFont typeface="Arial" panose="020B0604020202020204" pitchFamily="34" charset="0"/>
              <a:buChar char="•"/>
            </a:pPr>
            <a:r>
              <a:rPr lang="en-US" b="1" dirty="0">
                <a:solidFill>
                  <a:srgbClr val="E70073"/>
                </a:solidFill>
              </a:rPr>
              <a:t>Stage 3: Validation </a:t>
            </a:r>
          </a:p>
          <a:p>
            <a:pPr marL="266700" algn="just">
              <a:spcAft>
                <a:spcPts val="0"/>
              </a:spcAft>
            </a:pPr>
            <a:r>
              <a:rPr lang="en-US" sz="1400" dirty="0"/>
              <a:t>Findings deemed signiﬁcant corresponding to some nominal FDR level are </a:t>
            </a:r>
            <a:r>
              <a:rPr lang="en-US" sz="1400" b="1" dirty="0"/>
              <a:t>validated</a:t>
            </a:r>
            <a:r>
              <a:rPr lang="en-US" sz="1400" dirty="0"/>
              <a:t> or </a:t>
            </a:r>
            <a:r>
              <a:rPr lang="en-US" sz="1400" b="1" dirty="0"/>
              <a:t>replicated</a:t>
            </a:r>
            <a:r>
              <a:rPr lang="en-US" sz="1400" dirty="0"/>
              <a:t> in one or more additional independent cohorts with a nominal p-value (e.g., p &lt; 0.05 in the independent replication cohort).</a:t>
            </a:r>
          </a:p>
          <a:p>
            <a:pPr marL="266700" algn="just">
              <a:spcAft>
                <a:spcPts val="0"/>
              </a:spcAft>
            </a:pPr>
            <a:endParaRPr lang="en-US" sz="1400" dirty="0"/>
          </a:p>
          <a:p>
            <a:pPr marL="285750" indent="-285750" algn="just">
              <a:spcAft>
                <a:spcPts val="0"/>
              </a:spcAft>
              <a:buFont typeface="Arial" panose="020B0604020202020204" pitchFamily="34" charset="0"/>
              <a:buChar char="•"/>
            </a:pPr>
            <a:r>
              <a:rPr lang="en-US" b="1" dirty="0">
                <a:solidFill>
                  <a:srgbClr val="E70073"/>
                </a:solidFill>
              </a:rPr>
              <a:t>Stage 4: Sensitivity Analyses </a:t>
            </a:r>
            <a:endParaRPr lang="en-US" sz="1600" b="1" dirty="0">
              <a:solidFill>
                <a:srgbClr val="E70073"/>
              </a:solidFill>
            </a:endParaRPr>
          </a:p>
          <a:p>
            <a:pPr marL="266700" algn="just">
              <a:spcAft>
                <a:spcPts val="0"/>
              </a:spcAft>
            </a:pPr>
            <a:r>
              <a:rPr lang="en-US" sz="1400" dirty="0"/>
              <a:t>To test the robustness of the results under varying conditions, given the risk of confounding and reverse causality. </a:t>
            </a:r>
          </a:p>
        </p:txBody>
      </p:sp>
      <p:pic>
        <p:nvPicPr>
          <p:cNvPr id="6" name="Image 5">
            <a:extLst>
              <a:ext uri="{FF2B5EF4-FFF2-40B4-BE49-F238E27FC236}">
                <a16:creationId xmlns:a16="http://schemas.microsoft.com/office/drawing/2014/main" id="{329F8D57-CF92-4915-B51E-A831A5C9EC68}"/>
              </a:ext>
            </a:extLst>
          </p:cNvPr>
          <p:cNvPicPr>
            <a:picLocks noChangeAspect="1"/>
          </p:cNvPicPr>
          <p:nvPr/>
        </p:nvPicPr>
        <p:blipFill>
          <a:blip r:embed="rId3"/>
          <a:stretch>
            <a:fillRect/>
          </a:stretch>
        </p:blipFill>
        <p:spPr>
          <a:xfrm>
            <a:off x="6889354" y="1281254"/>
            <a:ext cx="4999703" cy="3738422"/>
          </a:xfrm>
          <a:prstGeom prst="rect">
            <a:avLst/>
          </a:prstGeom>
        </p:spPr>
      </p:pic>
      <p:pic>
        <p:nvPicPr>
          <p:cNvPr id="7" name="Image 6">
            <a:extLst>
              <a:ext uri="{FF2B5EF4-FFF2-40B4-BE49-F238E27FC236}">
                <a16:creationId xmlns:a16="http://schemas.microsoft.com/office/drawing/2014/main" id="{92B6BE2F-0B55-479A-B442-CFB984785178}"/>
              </a:ext>
            </a:extLst>
          </p:cNvPr>
          <p:cNvPicPr>
            <a:picLocks noChangeAspect="1"/>
          </p:cNvPicPr>
          <p:nvPr/>
        </p:nvPicPr>
        <p:blipFill>
          <a:blip r:embed="rId4"/>
          <a:stretch>
            <a:fillRect/>
          </a:stretch>
        </p:blipFill>
        <p:spPr>
          <a:xfrm>
            <a:off x="8622306" y="5559221"/>
            <a:ext cx="685153" cy="1064930"/>
          </a:xfrm>
          <a:prstGeom prst="rect">
            <a:avLst/>
          </a:prstGeom>
        </p:spPr>
      </p:pic>
      <p:pic>
        <p:nvPicPr>
          <p:cNvPr id="9" name="Image 8">
            <a:extLst>
              <a:ext uri="{FF2B5EF4-FFF2-40B4-BE49-F238E27FC236}">
                <a16:creationId xmlns:a16="http://schemas.microsoft.com/office/drawing/2014/main" id="{C78ACAA7-566D-4D76-87C1-CA78E15F7828}"/>
              </a:ext>
            </a:extLst>
          </p:cNvPr>
          <p:cNvPicPr>
            <a:picLocks noChangeAspect="1"/>
          </p:cNvPicPr>
          <p:nvPr/>
        </p:nvPicPr>
        <p:blipFill>
          <a:blip r:embed="rId5"/>
          <a:stretch>
            <a:fillRect/>
          </a:stretch>
        </p:blipFill>
        <p:spPr>
          <a:xfrm>
            <a:off x="9563749" y="5598559"/>
            <a:ext cx="2444478" cy="932037"/>
          </a:xfrm>
          <a:prstGeom prst="rect">
            <a:avLst/>
          </a:prstGeom>
        </p:spPr>
      </p:pic>
      <p:sp>
        <p:nvSpPr>
          <p:cNvPr id="12" name="Titre 2">
            <a:extLst>
              <a:ext uri="{FF2B5EF4-FFF2-40B4-BE49-F238E27FC236}">
                <a16:creationId xmlns:a16="http://schemas.microsoft.com/office/drawing/2014/main" id="{0445AD64-DD51-4DEB-BDCD-AD3A4112F5A5}"/>
              </a:ext>
            </a:extLst>
          </p:cNvPr>
          <p:cNvSpPr>
            <a:spLocks noGrp="1"/>
          </p:cNvSpPr>
          <p:nvPr>
            <p:ph type="title"/>
          </p:nvPr>
        </p:nvSpPr>
        <p:spPr>
          <a:xfrm>
            <a:off x="360000" y="360001"/>
            <a:ext cx="11473200" cy="422664"/>
          </a:xfrm>
        </p:spPr>
        <p:txBody>
          <a:bodyPr/>
          <a:lstStyle/>
          <a:p>
            <a:r>
              <a:rPr lang="fr-FR" dirty="0" err="1"/>
              <a:t>ExWAS</a:t>
            </a:r>
            <a:r>
              <a:rPr lang="fr-FR" dirty="0"/>
              <a:t> </a:t>
            </a:r>
            <a:r>
              <a:rPr lang="en-US" sz="2800" i="1" dirty="0">
                <a:effectLst/>
                <a:ea typeface="Times New Roman" panose="02020603050405020304" pitchFamily="18" charset="0"/>
              </a:rPr>
              <a:t>exposome-wide association studies </a:t>
            </a:r>
            <a:endParaRPr lang="fr-FR" i="1" dirty="0"/>
          </a:p>
        </p:txBody>
      </p:sp>
    </p:spTree>
    <p:extLst>
      <p:ext uri="{BB962C8B-B14F-4D97-AF65-F5344CB8AC3E}">
        <p14:creationId xmlns:p14="http://schemas.microsoft.com/office/powerpoint/2010/main" val="3271573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57B3F0-C1E4-4462-8C55-88CEE523BDAB}"/>
              </a:ext>
            </a:extLst>
          </p:cNvPr>
          <p:cNvSpPr>
            <a:spLocks noGrp="1"/>
          </p:cNvSpPr>
          <p:nvPr>
            <p:ph type="sldNum" sz="quarter" idx="12"/>
          </p:nvPr>
        </p:nvSpPr>
        <p:spPr/>
        <p:txBody>
          <a:bodyPr/>
          <a:lstStyle/>
          <a:p>
            <a:fld id="{C726DED8-A52F-734C-904E-54829A63AD48}" type="slidenum">
              <a:rPr lang="fr-FR" smtClean="0"/>
              <a:pPr/>
              <a:t>27</a:t>
            </a:fld>
            <a:endParaRPr lang="fr-FR" dirty="0"/>
          </a:p>
        </p:txBody>
      </p:sp>
      <p:sp>
        <p:nvSpPr>
          <p:cNvPr id="4" name="Rectangle 3">
            <a:extLst>
              <a:ext uri="{FF2B5EF4-FFF2-40B4-BE49-F238E27FC236}">
                <a16:creationId xmlns:a16="http://schemas.microsoft.com/office/drawing/2014/main" id="{E462ECCB-262F-430B-B390-1358BD74F52D}"/>
              </a:ext>
            </a:extLst>
          </p:cNvPr>
          <p:cNvSpPr/>
          <p:nvPr/>
        </p:nvSpPr>
        <p:spPr>
          <a:xfrm>
            <a:off x="333844" y="1096625"/>
            <a:ext cx="11473200" cy="800219"/>
          </a:xfrm>
          <a:prstGeom prst="rect">
            <a:avLst/>
          </a:prstGeom>
        </p:spPr>
        <p:txBody>
          <a:bodyPr wrap="square">
            <a:spAutoFit/>
          </a:bodyPr>
          <a:lstStyle/>
          <a:p>
            <a:pPr algn="just">
              <a:spcAft>
                <a:spcPts val="0"/>
              </a:spcAft>
            </a:pPr>
            <a:r>
              <a:rPr lang="en-US" b="1" dirty="0">
                <a:solidFill>
                  <a:srgbClr val="E70073"/>
                </a:solidFill>
              </a:rPr>
              <a:t>Stage 5: Correlation Globes</a:t>
            </a:r>
          </a:p>
          <a:p>
            <a:pPr algn="just">
              <a:spcAft>
                <a:spcPts val="0"/>
              </a:spcAft>
            </a:pPr>
            <a:r>
              <a:rPr lang="en-US" sz="1400" dirty="0">
                <a:ea typeface="Times New Roman" panose="02020603050405020304" pitchFamily="18" charset="0"/>
              </a:rPr>
              <a:t>Correlation or exposome globes can be used to visualize clusters of exposures correlated with exposures identiﬁed in </a:t>
            </a:r>
            <a:r>
              <a:rPr lang="en-US" sz="1400" dirty="0" err="1">
                <a:ea typeface="Times New Roman" panose="02020603050405020304" pitchFamily="18" charset="0"/>
              </a:rPr>
              <a:t>ExWAS</a:t>
            </a:r>
            <a:r>
              <a:rPr lang="en-US" sz="1400" dirty="0">
                <a:ea typeface="Times New Roman" panose="02020603050405020304" pitchFamily="18" charset="0"/>
              </a:rPr>
              <a:t>, allowing a broader and more interpretable view of EWAS-identiﬁed exposures.</a:t>
            </a:r>
            <a:endParaRPr lang="fr-FR" sz="1400" dirty="0">
              <a:effectLst/>
              <a:ea typeface="Times New Roman" panose="02020603050405020304" pitchFamily="18" charset="0"/>
            </a:endParaRPr>
          </a:p>
        </p:txBody>
      </p:sp>
      <p:pic>
        <p:nvPicPr>
          <p:cNvPr id="7" name="Image 6">
            <a:extLst>
              <a:ext uri="{FF2B5EF4-FFF2-40B4-BE49-F238E27FC236}">
                <a16:creationId xmlns:a16="http://schemas.microsoft.com/office/drawing/2014/main" id="{858218F9-7F37-4DCA-9FB3-596EDEA2902D}"/>
              </a:ext>
            </a:extLst>
          </p:cNvPr>
          <p:cNvPicPr>
            <a:picLocks noChangeAspect="1"/>
          </p:cNvPicPr>
          <p:nvPr/>
        </p:nvPicPr>
        <p:blipFill>
          <a:blip r:embed="rId3"/>
          <a:stretch>
            <a:fillRect/>
          </a:stretch>
        </p:blipFill>
        <p:spPr>
          <a:xfrm>
            <a:off x="845273" y="1906234"/>
            <a:ext cx="5063914" cy="4951766"/>
          </a:xfrm>
          <a:prstGeom prst="rect">
            <a:avLst/>
          </a:prstGeom>
        </p:spPr>
      </p:pic>
      <p:pic>
        <p:nvPicPr>
          <p:cNvPr id="9" name="Image 8">
            <a:extLst>
              <a:ext uri="{FF2B5EF4-FFF2-40B4-BE49-F238E27FC236}">
                <a16:creationId xmlns:a16="http://schemas.microsoft.com/office/drawing/2014/main" id="{B5D6C4FA-0BED-48E5-87E3-1249092618CE}"/>
              </a:ext>
            </a:extLst>
          </p:cNvPr>
          <p:cNvPicPr>
            <a:picLocks noChangeAspect="1"/>
          </p:cNvPicPr>
          <p:nvPr/>
        </p:nvPicPr>
        <p:blipFill>
          <a:blip r:embed="rId4"/>
          <a:stretch>
            <a:fillRect/>
          </a:stretch>
        </p:blipFill>
        <p:spPr>
          <a:xfrm>
            <a:off x="6282815" y="1802713"/>
            <a:ext cx="5314090" cy="5055287"/>
          </a:xfrm>
          <a:prstGeom prst="rect">
            <a:avLst/>
          </a:prstGeom>
        </p:spPr>
      </p:pic>
      <p:sp>
        <p:nvSpPr>
          <p:cNvPr id="10" name="Titre 2">
            <a:extLst>
              <a:ext uri="{FF2B5EF4-FFF2-40B4-BE49-F238E27FC236}">
                <a16:creationId xmlns:a16="http://schemas.microsoft.com/office/drawing/2014/main" id="{E3E0AB03-BD6C-4702-B7C7-4F9979397963}"/>
              </a:ext>
            </a:extLst>
          </p:cNvPr>
          <p:cNvSpPr txBox="1">
            <a:spLocks/>
          </p:cNvSpPr>
          <p:nvPr/>
        </p:nvSpPr>
        <p:spPr>
          <a:xfrm>
            <a:off x="409161" y="320672"/>
            <a:ext cx="11473200" cy="42266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rgbClr val="962C76"/>
                </a:solidFill>
                <a:latin typeface="+mj-lt"/>
                <a:ea typeface="+mj-ea"/>
                <a:cs typeface="+mj-cs"/>
              </a:defRPr>
            </a:lvl1pPr>
          </a:lstStyle>
          <a:p>
            <a:r>
              <a:rPr lang="fr-FR" dirty="0" err="1"/>
              <a:t>ExWAS</a:t>
            </a:r>
            <a:r>
              <a:rPr lang="fr-FR" dirty="0"/>
              <a:t> </a:t>
            </a:r>
            <a:r>
              <a:rPr lang="en-US" sz="2800" i="1" dirty="0">
                <a:ea typeface="Times New Roman" panose="02020603050405020304" pitchFamily="18" charset="0"/>
              </a:rPr>
              <a:t>exposome-wide association studies </a:t>
            </a:r>
            <a:endParaRPr lang="fr-FR" i="1" dirty="0"/>
          </a:p>
        </p:txBody>
      </p:sp>
    </p:spTree>
    <p:extLst>
      <p:ext uri="{BB962C8B-B14F-4D97-AF65-F5344CB8AC3E}">
        <p14:creationId xmlns:p14="http://schemas.microsoft.com/office/powerpoint/2010/main" val="3138558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57B3F0-C1E4-4462-8C55-88CEE523BDAB}"/>
              </a:ext>
            </a:extLst>
          </p:cNvPr>
          <p:cNvSpPr>
            <a:spLocks noGrp="1"/>
          </p:cNvSpPr>
          <p:nvPr>
            <p:ph type="sldNum" sz="quarter" idx="12"/>
          </p:nvPr>
        </p:nvSpPr>
        <p:spPr/>
        <p:txBody>
          <a:bodyPr/>
          <a:lstStyle/>
          <a:p>
            <a:fld id="{C726DED8-A52F-734C-904E-54829A63AD48}" type="slidenum">
              <a:rPr lang="fr-FR" smtClean="0"/>
              <a:pPr/>
              <a:t>28</a:t>
            </a:fld>
            <a:endParaRPr lang="fr-FR" dirty="0"/>
          </a:p>
        </p:txBody>
      </p:sp>
      <p:sp>
        <p:nvSpPr>
          <p:cNvPr id="3" name="Titre 2">
            <a:extLst>
              <a:ext uri="{FF2B5EF4-FFF2-40B4-BE49-F238E27FC236}">
                <a16:creationId xmlns:a16="http://schemas.microsoft.com/office/drawing/2014/main" id="{E001D528-E462-4518-90FC-F515C1D4086E}"/>
              </a:ext>
            </a:extLst>
          </p:cNvPr>
          <p:cNvSpPr>
            <a:spLocks noGrp="1"/>
          </p:cNvSpPr>
          <p:nvPr>
            <p:ph type="title"/>
          </p:nvPr>
        </p:nvSpPr>
        <p:spPr/>
        <p:txBody>
          <a:bodyPr/>
          <a:lstStyle/>
          <a:p>
            <a:r>
              <a:rPr lang="fr-FR" dirty="0" err="1"/>
              <a:t>ExWAS</a:t>
            </a:r>
            <a:r>
              <a:rPr lang="fr-FR" dirty="0"/>
              <a:t> </a:t>
            </a:r>
            <a:r>
              <a:rPr lang="fr-FR" sz="2800" i="1" dirty="0"/>
              <a:t>– extensions</a:t>
            </a:r>
          </a:p>
        </p:txBody>
      </p:sp>
      <p:sp>
        <p:nvSpPr>
          <p:cNvPr id="4" name="Rectangle 3">
            <a:extLst>
              <a:ext uri="{FF2B5EF4-FFF2-40B4-BE49-F238E27FC236}">
                <a16:creationId xmlns:a16="http://schemas.microsoft.com/office/drawing/2014/main" id="{E462ECCB-262F-430B-B390-1358BD74F52D}"/>
              </a:ext>
            </a:extLst>
          </p:cNvPr>
          <p:cNvSpPr/>
          <p:nvPr/>
        </p:nvSpPr>
        <p:spPr>
          <a:xfrm>
            <a:off x="309569" y="1556897"/>
            <a:ext cx="11810005" cy="3608680"/>
          </a:xfrm>
          <a:prstGeom prst="rect">
            <a:avLst/>
          </a:prstGeom>
        </p:spPr>
        <p:txBody>
          <a:bodyPr wrap="square">
            <a:spAutoFit/>
          </a:bodyPr>
          <a:lstStyle/>
          <a:p>
            <a:pPr algn="just">
              <a:spcAft>
                <a:spcPts val="0"/>
              </a:spcAft>
            </a:pPr>
            <a:r>
              <a:rPr lang="en-US" sz="1600" dirty="0">
                <a:effectLst/>
                <a:ea typeface="Times New Roman" panose="02020603050405020304" pitchFamily="18" charset="0"/>
              </a:rPr>
              <a:t>The </a:t>
            </a:r>
            <a:r>
              <a:rPr lang="en-US" sz="1600" dirty="0" err="1">
                <a:effectLst/>
                <a:ea typeface="Times New Roman" panose="02020603050405020304" pitchFamily="18" charset="0"/>
              </a:rPr>
              <a:t>ExWAS</a:t>
            </a:r>
            <a:r>
              <a:rPr lang="en-US" sz="1600" dirty="0">
                <a:effectLst/>
                <a:ea typeface="Times New Roman" panose="02020603050405020304" pitchFamily="18" charset="0"/>
              </a:rPr>
              <a:t> screening method considers each environmental factor in a </a:t>
            </a:r>
            <a:r>
              <a:rPr lang="en-US" sz="1600" b="1" dirty="0">
                <a:effectLst/>
                <a:ea typeface="Times New Roman" panose="02020603050405020304" pitchFamily="18" charset="0"/>
              </a:rPr>
              <a:t>separate</a:t>
            </a:r>
            <a:r>
              <a:rPr lang="en-US" sz="1600" dirty="0">
                <a:effectLst/>
                <a:ea typeface="Times New Roman" panose="02020603050405020304" pitchFamily="18" charset="0"/>
              </a:rPr>
              <a:t> linear model iteratively</a:t>
            </a:r>
          </a:p>
          <a:p>
            <a:pPr algn="just">
              <a:spcAft>
                <a:spcPts val="0"/>
              </a:spcAft>
            </a:pPr>
            <a:endParaRPr lang="en-US" sz="1050" dirty="0">
              <a:effectLst/>
              <a:ea typeface="Times New Roman" panose="02020603050405020304" pitchFamily="18" charset="0"/>
            </a:endParaRPr>
          </a:p>
          <a:p>
            <a:pPr marL="285750" indent="-285750" algn="just">
              <a:spcAft>
                <a:spcPts val="0"/>
              </a:spcAft>
              <a:buFontTx/>
              <a:buChar char="-"/>
            </a:pPr>
            <a:r>
              <a:rPr lang="en-US" sz="1600" b="1" dirty="0">
                <a:effectLst/>
                <a:ea typeface="Times New Roman" panose="02020603050405020304" pitchFamily="18" charset="0"/>
              </a:rPr>
              <a:t>Allows</a:t>
            </a:r>
            <a:r>
              <a:rPr lang="en-US" sz="1600" dirty="0">
                <a:effectLst/>
                <a:ea typeface="Times New Roman" panose="02020603050405020304" pitchFamily="18" charset="0"/>
              </a:rPr>
              <a:t> </a:t>
            </a:r>
            <a:r>
              <a:rPr lang="en-US" sz="1600" b="1" dirty="0">
                <a:effectLst/>
                <a:ea typeface="Times New Roman" panose="02020603050405020304" pitchFamily="18" charset="0"/>
              </a:rPr>
              <a:t>screening of </a:t>
            </a:r>
            <a:r>
              <a:rPr lang="en-US" sz="1600" b="1" i="1" dirty="0">
                <a:solidFill>
                  <a:srgbClr val="E70073"/>
                </a:solidFill>
                <a:effectLst/>
                <a:ea typeface="Times New Roman" panose="02020603050405020304" pitchFamily="18" charset="0"/>
              </a:rPr>
              <a:t>many variables </a:t>
            </a:r>
            <a:r>
              <a:rPr lang="en-US" sz="1600" dirty="0">
                <a:effectLst/>
                <a:ea typeface="Times New Roman" panose="02020603050405020304" pitchFamily="18" charset="0"/>
              </a:rPr>
              <a:t>while not overﬁtting the linear model</a:t>
            </a:r>
          </a:p>
          <a:p>
            <a:pPr marL="285750" indent="-285750" algn="just">
              <a:spcAft>
                <a:spcPts val="0"/>
              </a:spcAft>
              <a:buFontTx/>
              <a:buChar char="-"/>
            </a:pPr>
            <a:r>
              <a:rPr lang="en-US" sz="1600" b="1" dirty="0">
                <a:effectLst/>
                <a:ea typeface="Times New Roman" panose="02020603050405020304" pitchFamily="18" charset="0"/>
              </a:rPr>
              <a:t>But falsely assumes </a:t>
            </a:r>
            <a:r>
              <a:rPr lang="en-US" sz="1600" b="1" i="1" dirty="0">
                <a:solidFill>
                  <a:srgbClr val="E70073"/>
                </a:solidFill>
                <a:effectLst/>
                <a:ea typeface="Times New Roman" panose="02020603050405020304" pitchFamily="18" charset="0"/>
              </a:rPr>
              <a:t>independence</a:t>
            </a:r>
            <a:r>
              <a:rPr lang="en-US" sz="1600" b="1" dirty="0">
                <a:effectLst/>
                <a:ea typeface="Times New Roman" panose="02020603050405020304" pitchFamily="18" charset="0"/>
              </a:rPr>
              <a:t> </a:t>
            </a:r>
            <a:r>
              <a:rPr lang="en-US" sz="1600" dirty="0">
                <a:effectLst/>
                <a:ea typeface="Times New Roman" panose="02020603050405020304" pitchFamily="18" charset="0"/>
              </a:rPr>
              <a:t>between environmental factors. </a:t>
            </a:r>
          </a:p>
          <a:p>
            <a:pPr marL="285750" indent="-285750" algn="just">
              <a:spcAft>
                <a:spcPts val="0"/>
              </a:spcAft>
              <a:buFontTx/>
              <a:buChar char="-"/>
            </a:pPr>
            <a:endParaRPr lang="en-US" sz="1600" dirty="0">
              <a:ea typeface="Times New Roman" panose="02020603050405020304" pitchFamily="18" charset="0"/>
            </a:endParaRPr>
          </a:p>
          <a:p>
            <a:pPr marL="285750" indent="-285750" algn="just">
              <a:spcAft>
                <a:spcPts val="0"/>
              </a:spcAft>
              <a:buFontTx/>
              <a:buChar char="-"/>
            </a:pPr>
            <a:endParaRPr lang="en-US" sz="1600" dirty="0">
              <a:ea typeface="Times New Roman" panose="02020603050405020304" pitchFamily="18" charset="0"/>
            </a:endParaRPr>
          </a:p>
          <a:p>
            <a:pPr algn="just">
              <a:spcAft>
                <a:spcPts val="0"/>
              </a:spcAft>
            </a:pPr>
            <a:r>
              <a:rPr lang="en-US" b="1" dirty="0">
                <a:solidFill>
                  <a:srgbClr val="962C76"/>
                </a:solidFill>
                <a:ea typeface="Times New Roman" panose="02020603050405020304" pitchFamily="18" charset="0"/>
              </a:rPr>
              <a:t>Extensions</a:t>
            </a:r>
          </a:p>
          <a:p>
            <a:pPr algn="just">
              <a:spcAft>
                <a:spcPts val="0"/>
              </a:spcAft>
            </a:pPr>
            <a:endParaRPr lang="en-US" sz="1600" b="1" dirty="0">
              <a:solidFill>
                <a:srgbClr val="962C76"/>
              </a:solidFill>
              <a:ea typeface="Times New Roman" panose="02020603050405020304" pitchFamily="18" charset="0"/>
            </a:endParaRPr>
          </a:p>
          <a:p>
            <a:pPr marL="285750" indent="-285750" algn="just">
              <a:spcAft>
                <a:spcPts val="0"/>
              </a:spcAft>
              <a:buFontTx/>
              <a:buChar char="-"/>
            </a:pPr>
            <a:r>
              <a:rPr lang="en-US" sz="1600" b="1" dirty="0">
                <a:solidFill>
                  <a:srgbClr val="E70073"/>
                </a:solidFill>
                <a:ea typeface="Times New Roman" panose="02020603050405020304" pitchFamily="18" charset="0"/>
              </a:rPr>
              <a:t>Feature selection methods</a:t>
            </a:r>
            <a:r>
              <a:rPr lang="en-US" sz="1600" dirty="0">
                <a:ea typeface="Times New Roman" panose="02020603050405020304" pitchFamily="18" charset="0"/>
              </a:rPr>
              <a:t>: s</a:t>
            </a:r>
            <a:r>
              <a:rPr lang="en-US" sz="1600" dirty="0">
                <a:effectLst/>
                <a:ea typeface="Times New Roman" panose="02020603050405020304" pitchFamily="18" charset="0"/>
              </a:rPr>
              <a:t>tatistical learning such as “shrinkage” methods, enabling to model the dependent variables </a:t>
            </a:r>
            <a:r>
              <a:rPr lang="en-US" sz="1600" b="1" dirty="0">
                <a:effectLst/>
                <a:ea typeface="Times New Roman" panose="02020603050405020304" pitchFamily="18" charset="0"/>
              </a:rPr>
              <a:t>simultaneously</a:t>
            </a:r>
            <a:r>
              <a:rPr lang="en-US" sz="1600" dirty="0">
                <a:effectLst/>
                <a:ea typeface="Times New Roman" panose="02020603050405020304" pitchFamily="18" charset="0"/>
              </a:rPr>
              <a:t>. </a:t>
            </a:r>
          </a:p>
          <a:p>
            <a:pPr marL="269875" algn="just">
              <a:spcAft>
                <a:spcPts val="0"/>
              </a:spcAft>
            </a:pPr>
            <a:r>
              <a:rPr lang="en-US" sz="1400" dirty="0">
                <a:effectLst/>
                <a:ea typeface="Times New Roman" panose="02020603050405020304" pitchFamily="18" charset="0"/>
              </a:rPr>
              <a:t>Ex: </a:t>
            </a:r>
            <a:r>
              <a:rPr lang="en-US" sz="1400" i="1" dirty="0">
                <a:effectLst/>
                <a:ea typeface="Times New Roman" panose="02020603050405020304" pitchFamily="18" charset="0"/>
              </a:rPr>
              <a:t>LASSO, elastic net</a:t>
            </a:r>
            <a:r>
              <a:rPr lang="en-US" sz="1400" dirty="0">
                <a:effectLst/>
                <a:ea typeface="Times New Roman" panose="02020603050405020304" pitchFamily="18" charset="0"/>
              </a:rPr>
              <a:t>, potentially combined with k-fold cross-validation procedures to select features that have the lowest prediction variability</a:t>
            </a:r>
          </a:p>
          <a:p>
            <a:pPr marL="269875" algn="just"/>
            <a:endParaRPr lang="en-US" sz="1400" dirty="0">
              <a:ea typeface="Times New Roman" panose="02020603050405020304" pitchFamily="18" charset="0"/>
            </a:endParaRPr>
          </a:p>
          <a:p>
            <a:pPr marL="285750" indent="-285750" algn="just">
              <a:buFont typeface="Calibri" panose="020F0502020204030204" pitchFamily="34" charset="0"/>
              <a:buChar char="‐"/>
            </a:pPr>
            <a:r>
              <a:rPr lang="en-US" sz="1600" dirty="0"/>
              <a:t>Methods</a:t>
            </a:r>
            <a:r>
              <a:rPr lang="en-US" sz="1600" dirty="0">
                <a:ea typeface="Times New Roman" panose="02020603050405020304" pitchFamily="18" charset="0"/>
              </a:rPr>
              <a:t> accounting for </a:t>
            </a:r>
            <a:r>
              <a:rPr lang="en-US" sz="1600" b="1" dirty="0">
                <a:solidFill>
                  <a:srgbClr val="E70073"/>
                </a:solidFill>
                <a:ea typeface="Times New Roman" panose="02020603050405020304" pitchFamily="18" charset="0"/>
              </a:rPr>
              <a:t>interactions</a:t>
            </a:r>
            <a:r>
              <a:rPr lang="en-US" sz="1600" dirty="0">
                <a:ea typeface="Times New Roman" panose="02020603050405020304" pitchFamily="18" charset="0"/>
              </a:rPr>
              <a:t> between factors: </a:t>
            </a:r>
          </a:p>
          <a:p>
            <a:pPr marL="269875" algn="just"/>
            <a:r>
              <a:rPr lang="en-US" sz="1400" dirty="0">
                <a:ea typeface="Times New Roman" panose="02020603050405020304" pitchFamily="18" charset="0"/>
              </a:rPr>
              <a:t>two-step Environment-Wide Association Study (EWAS2), Deletion/Substitution/Addition (DSA) algorithm, Least Absolute Shrinkage and Selection Operator (LASSO), Group-Lasso </a:t>
            </a:r>
            <a:r>
              <a:rPr lang="en-US" sz="1400" dirty="0" err="1">
                <a:ea typeface="Times New Roman" panose="02020603050405020304" pitchFamily="18" charset="0"/>
              </a:rPr>
              <a:t>INTERaction</a:t>
            </a:r>
            <a:r>
              <a:rPr lang="en-US" sz="1400" dirty="0">
                <a:ea typeface="Times New Roman" panose="02020603050405020304" pitchFamily="18" charset="0"/>
              </a:rPr>
              <a:t>-NET (GLINTERNET), three-step method based on regression trees, Boosted Regression Trees (BRT)</a:t>
            </a:r>
          </a:p>
          <a:p>
            <a:pPr marL="269875" algn="just"/>
            <a:r>
              <a:rPr lang="en-US" sz="1600" dirty="0">
                <a:ea typeface="Times New Roman" panose="02020603050405020304" pitchFamily="18" charset="0"/>
              </a:rPr>
              <a:t> </a:t>
            </a:r>
            <a:endParaRPr lang="fr-FR" sz="1600" dirty="0">
              <a:effectLst/>
              <a:ea typeface="Times New Roman" panose="02020603050405020304" pitchFamily="18" charset="0"/>
            </a:endParaRPr>
          </a:p>
        </p:txBody>
      </p:sp>
      <p:sp>
        <p:nvSpPr>
          <p:cNvPr id="8" name="ZoneTexte 7">
            <a:extLst>
              <a:ext uri="{FF2B5EF4-FFF2-40B4-BE49-F238E27FC236}">
                <a16:creationId xmlns:a16="http://schemas.microsoft.com/office/drawing/2014/main" id="{B2AE1EB1-8928-4D6A-8D4C-49CEAA208139}"/>
              </a:ext>
            </a:extLst>
          </p:cNvPr>
          <p:cNvSpPr txBox="1"/>
          <p:nvPr/>
        </p:nvSpPr>
        <p:spPr>
          <a:xfrm>
            <a:off x="133321" y="6282555"/>
            <a:ext cx="6081251" cy="430887"/>
          </a:xfrm>
          <a:prstGeom prst="rect">
            <a:avLst/>
          </a:prstGeom>
          <a:noFill/>
        </p:spPr>
        <p:txBody>
          <a:bodyPr wrap="square">
            <a:spAutoFit/>
          </a:bodyPr>
          <a:lstStyle/>
          <a:p>
            <a:pPr algn="l"/>
            <a:r>
              <a:rPr lang="fr-FR" sz="1100" i="0" dirty="0">
                <a:solidFill>
                  <a:srgbClr val="212121"/>
                </a:solidFill>
                <a:effectLst/>
                <a:latin typeface="Merriweather"/>
              </a:rPr>
              <a:t>A </a:t>
            </a:r>
            <a:r>
              <a:rPr lang="fr-FR" sz="1100" i="0" dirty="0" err="1">
                <a:solidFill>
                  <a:srgbClr val="212121"/>
                </a:solidFill>
                <a:effectLst/>
                <a:latin typeface="Merriweather"/>
              </a:rPr>
              <a:t>systematic</a:t>
            </a:r>
            <a:r>
              <a:rPr lang="fr-FR" sz="1100" i="0" dirty="0">
                <a:solidFill>
                  <a:srgbClr val="212121"/>
                </a:solidFill>
                <a:effectLst/>
                <a:latin typeface="Merriweather"/>
              </a:rPr>
              <a:t> </a:t>
            </a:r>
            <a:r>
              <a:rPr lang="fr-FR" sz="1100" i="0" dirty="0" err="1">
                <a:solidFill>
                  <a:srgbClr val="212121"/>
                </a:solidFill>
                <a:effectLst/>
                <a:latin typeface="Merriweather"/>
              </a:rPr>
              <a:t>comparison</a:t>
            </a:r>
            <a:r>
              <a:rPr lang="fr-FR" sz="1100" i="0" dirty="0">
                <a:solidFill>
                  <a:srgbClr val="212121"/>
                </a:solidFill>
                <a:effectLst/>
                <a:latin typeface="Merriweather"/>
              </a:rPr>
              <a:t> of </a:t>
            </a:r>
            <a:r>
              <a:rPr lang="fr-FR" sz="1100" i="0" dirty="0" err="1">
                <a:solidFill>
                  <a:srgbClr val="212121"/>
                </a:solidFill>
                <a:effectLst/>
                <a:latin typeface="Merriweather"/>
              </a:rPr>
              <a:t>statistical</a:t>
            </a:r>
            <a:r>
              <a:rPr lang="fr-FR" sz="1100" i="0" dirty="0">
                <a:solidFill>
                  <a:srgbClr val="212121"/>
                </a:solidFill>
                <a:effectLst/>
                <a:latin typeface="Merriweather"/>
              </a:rPr>
              <a:t> </a:t>
            </a:r>
            <a:r>
              <a:rPr lang="fr-FR" sz="1100" i="0" dirty="0" err="1">
                <a:solidFill>
                  <a:srgbClr val="212121"/>
                </a:solidFill>
                <a:effectLst/>
                <a:latin typeface="Merriweather"/>
              </a:rPr>
              <a:t>methods</a:t>
            </a:r>
            <a:r>
              <a:rPr lang="fr-FR" sz="1100" i="0" dirty="0">
                <a:solidFill>
                  <a:srgbClr val="212121"/>
                </a:solidFill>
                <a:effectLst/>
                <a:latin typeface="Merriweather"/>
              </a:rPr>
              <a:t> to </a:t>
            </a:r>
            <a:r>
              <a:rPr lang="fr-FR" sz="1100" i="0" dirty="0" err="1">
                <a:solidFill>
                  <a:srgbClr val="212121"/>
                </a:solidFill>
                <a:effectLst/>
                <a:latin typeface="Merriweather"/>
              </a:rPr>
              <a:t>detect</a:t>
            </a:r>
            <a:r>
              <a:rPr lang="fr-FR" sz="1100" i="0" dirty="0">
                <a:solidFill>
                  <a:srgbClr val="212121"/>
                </a:solidFill>
                <a:effectLst/>
                <a:latin typeface="Merriweather"/>
              </a:rPr>
              <a:t> interactions in </a:t>
            </a:r>
            <a:r>
              <a:rPr lang="fr-FR" sz="1100" i="0" dirty="0" err="1">
                <a:solidFill>
                  <a:srgbClr val="212121"/>
                </a:solidFill>
                <a:effectLst/>
                <a:latin typeface="Merriweather"/>
              </a:rPr>
              <a:t>exposome-health</a:t>
            </a:r>
            <a:r>
              <a:rPr lang="fr-FR" sz="1100" i="0" dirty="0">
                <a:solidFill>
                  <a:srgbClr val="212121"/>
                </a:solidFill>
                <a:effectLst/>
                <a:latin typeface="Merriweather"/>
              </a:rPr>
              <a:t> associations</a:t>
            </a:r>
          </a:p>
          <a:p>
            <a:pPr algn="l"/>
            <a:r>
              <a:rPr lang="fr-FR" sz="1100" i="0" u="none" strike="noStrike" dirty="0">
                <a:solidFill>
                  <a:srgbClr val="0071BC"/>
                </a:solidFill>
                <a:effectLst/>
                <a:latin typeface="BlinkMacSystemFont"/>
                <a:hlinkClick r:id="rId3"/>
              </a:rPr>
              <a:t>Jose Barrera-Gómez</a:t>
            </a:r>
            <a:r>
              <a:rPr lang="fr-FR" sz="1100" i="0" baseline="30000" dirty="0">
                <a:solidFill>
                  <a:srgbClr val="5B616B"/>
                </a:solidFill>
                <a:effectLst/>
                <a:latin typeface="BlinkMacSystemFont"/>
              </a:rPr>
              <a:t> </a:t>
            </a:r>
            <a:r>
              <a:rPr lang="fr-FR" sz="1100" i="0" u="none" strike="noStrike" baseline="30000" dirty="0">
                <a:solidFill>
                  <a:srgbClr val="323A45"/>
                </a:solidFill>
                <a:effectLst/>
                <a:latin typeface="BlinkMacSystemFont"/>
                <a:hlinkClick r:id="rId4" tooltip="ISGlobal, Centre for Research in Environmental Epidemiology (CREAL), Dr. Aiguader, 88, Barcelona, 08003, Spain."/>
              </a:rPr>
              <a:t>1</a:t>
            </a:r>
            <a:r>
              <a:rPr lang="fr-FR" sz="1100" i="0" baseline="30000" dirty="0">
                <a:solidFill>
                  <a:srgbClr val="5B616B"/>
                </a:solidFill>
                <a:effectLst/>
                <a:latin typeface="BlinkMacSystemFont"/>
              </a:rPr>
              <a:t> </a:t>
            </a:r>
            <a:r>
              <a:rPr lang="fr-FR" sz="1100" i="0" u="none" strike="noStrike" baseline="30000" dirty="0">
                <a:solidFill>
                  <a:srgbClr val="323A45"/>
                </a:solidFill>
                <a:effectLst/>
                <a:latin typeface="BlinkMacSystemFont"/>
                <a:hlinkClick r:id="rId5" tooltip="Universitat Pompeu Fabra (UPF), Plaça de la Merçè, 10-12, Barcelona, 08002, Spain."/>
              </a:rPr>
              <a:t>2</a:t>
            </a:r>
            <a:r>
              <a:rPr lang="fr-FR" sz="1100" i="0" baseline="30000" dirty="0">
                <a:solidFill>
                  <a:srgbClr val="5B616B"/>
                </a:solidFill>
                <a:effectLst/>
                <a:latin typeface="BlinkMacSystemFont"/>
              </a:rPr>
              <a:t> </a:t>
            </a:r>
            <a:r>
              <a:rPr lang="fr-FR" sz="1100" i="0" u="none" strike="noStrike" baseline="30000" dirty="0">
                <a:solidFill>
                  <a:srgbClr val="323A45"/>
                </a:solidFill>
                <a:effectLst/>
                <a:latin typeface="BlinkMacSystemFont"/>
                <a:hlinkClick r:id="rId6" tooltip="CIBER Epidemiología y Salud Pública (CIBERESP), Av. Monforte de Lemos, 3-5 Pabellón 11. Planta 0, Madrid, 28029, Spain."/>
              </a:rPr>
              <a:t>3</a:t>
            </a:r>
            <a:r>
              <a:rPr lang="fr-FR" sz="1100" i="0" dirty="0">
                <a:solidFill>
                  <a:srgbClr val="5B616B"/>
                </a:solidFill>
                <a:effectLst/>
                <a:latin typeface="BlinkMacSystemFont"/>
              </a:rPr>
              <a:t>, </a:t>
            </a:r>
            <a:r>
              <a:rPr lang="fr-FR" sz="1100" i="0" u="none" strike="noStrike" dirty="0">
                <a:solidFill>
                  <a:srgbClr val="0071BC"/>
                </a:solidFill>
                <a:effectLst/>
                <a:latin typeface="BlinkMacSystemFont"/>
                <a:hlinkClick r:id="rId7"/>
              </a:rPr>
              <a:t>Lydiane Agier</a:t>
            </a:r>
            <a:r>
              <a:rPr lang="fr-FR" sz="1100" i="0" baseline="30000" dirty="0">
                <a:solidFill>
                  <a:srgbClr val="5B616B"/>
                </a:solidFill>
                <a:effectLst/>
                <a:latin typeface="BlinkMacSystemFont"/>
              </a:rPr>
              <a:t> </a:t>
            </a:r>
            <a:r>
              <a:rPr lang="fr-FR" sz="1100" i="0" u="none" strike="noStrike" baseline="30000" dirty="0">
                <a:solidFill>
                  <a:srgbClr val="323A45"/>
                </a:solidFill>
                <a:effectLst/>
                <a:latin typeface="BlinkMacSystemFont"/>
                <a:hlinkClick r:id="rId8" tooltip="Team of Environmental Epidemiology applied to Reproduction and Respiratory Health, Inserm and University Grenoble Alpes, U823 Joint Research Center, Grenoble, France."/>
              </a:rPr>
              <a:t>4</a:t>
            </a:r>
            <a:r>
              <a:rPr lang="fr-FR" sz="1100" i="0" dirty="0">
                <a:solidFill>
                  <a:srgbClr val="5B616B"/>
                </a:solidFill>
                <a:effectLst/>
                <a:latin typeface="BlinkMacSystemFont"/>
              </a:rPr>
              <a:t>, </a:t>
            </a:r>
            <a:r>
              <a:rPr lang="fr-FR" sz="1100" i="0" u="none" strike="noStrike" dirty="0">
                <a:solidFill>
                  <a:srgbClr val="0071BC"/>
                </a:solidFill>
                <a:effectLst/>
                <a:latin typeface="BlinkMacSystemFont"/>
                <a:hlinkClick r:id="rId9"/>
              </a:rPr>
              <a:t>Lützen </a:t>
            </a:r>
            <a:r>
              <a:rPr lang="fr-FR" sz="1100" i="0" u="none" strike="noStrike" dirty="0" err="1">
                <a:solidFill>
                  <a:srgbClr val="0071BC"/>
                </a:solidFill>
                <a:effectLst/>
                <a:latin typeface="BlinkMacSystemFont"/>
                <a:hlinkClick r:id="rId9"/>
              </a:rPr>
              <a:t>Portengen</a:t>
            </a:r>
            <a:r>
              <a:rPr lang="fr-FR" sz="1100" i="0" baseline="30000" dirty="0">
                <a:solidFill>
                  <a:srgbClr val="5B616B"/>
                </a:solidFill>
                <a:effectLst/>
                <a:latin typeface="BlinkMacSystemFont"/>
              </a:rPr>
              <a:t> </a:t>
            </a:r>
            <a:r>
              <a:rPr lang="fr-FR" sz="1100" i="0" u="none" strike="noStrike" baseline="30000" dirty="0">
                <a:solidFill>
                  <a:srgbClr val="323A45"/>
                </a:solidFill>
                <a:effectLst/>
                <a:latin typeface="BlinkMacSystemFont"/>
                <a:hlinkClick r:id="rId10" tooltip="Institute for Risk Assessment Sciences, Utrecht University, Utrecht, Netherlands."/>
              </a:rPr>
              <a:t>5</a:t>
            </a:r>
            <a:r>
              <a:rPr lang="fr-FR" sz="1100" i="0" dirty="0">
                <a:solidFill>
                  <a:srgbClr val="5B616B"/>
                </a:solidFill>
                <a:effectLst/>
                <a:latin typeface="BlinkMacSystemFont"/>
              </a:rPr>
              <a:t>, </a:t>
            </a:r>
            <a:r>
              <a:rPr lang="fr-FR" sz="1100" i="0" u="none" strike="noStrike" dirty="0">
                <a:solidFill>
                  <a:srgbClr val="0071BC"/>
                </a:solidFill>
                <a:effectLst/>
                <a:latin typeface="BlinkMacSystemFont"/>
                <a:hlinkClick r:id="rId11"/>
              </a:rPr>
              <a:t>Marc </a:t>
            </a:r>
            <a:r>
              <a:rPr lang="fr-FR" sz="1100" i="0" u="none" strike="noStrike" dirty="0" err="1">
                <a:solidFill>
                  <a:srgbClr val="0071BC"/>
                </a:solidFill>
                <a:effectLst/>
                <a:latin typeface="BlinkMacSystemFont"/>
                <a:hlinkClick r:id="rId11"/>
              </a:rPr>
              <a:t>Chadeau-Hyam</a:t>
            </a:r>
            <a:r>
              <a:rPr lang="fr-FR" sz="1100" i="0" baseline="30000" dirty="0">
                <a:solidFill>
                  <a:srgbClr val="5B616B"/>
                </a:solidFill>
                <a:effectLst/>
                <a:latin typeface="BlinkMacSystemFont"/>
              </a:rPr>
              <a:t> </a:t>
            </a:r>
            <a:r>
              <a:rPr lang="fr-FR" sz="1100" i="0" u="none" strike="noStrike" baseline="30000" dirty="0">
                <a:solidFill>
                  <a:srgbClr val="323A45"/>
                </a:solidFill>
                <a:effectLst/>
                <a:latin typeface="BlinkMacSystemFont"/>
                <a:hlinkClick r:id="rId12" tooltip="Department of Epidemiology and Biostatistics, MRC-PHE Centre for Environment and Health, School of Public Health, Imperial College London, Norfolk Place, W2 1PG London, UK."/>
              </a:rPr>
              <a:t>6</a:t>
            </a:r>
            <a:r>
              <a:rPr lang="fr-FR" sz="1100" i="0" dirty="0">
                <a:solidFill>
                  <a:srgbClr val="5B616B"/>
                </a:solidFill>
                <a:effectLst/>
                <a:latin typeface="BlinkMacSystemFont"/>
              </a:rPr>
              <a:t>, </a:t>
            </a:r>
          </a:p>
        </p:txBody>
      </p:sp>
    </p:spTree>
    <p:extLst>
      <p:ext uri="{BB962C8B-B14F-4D97-AF65-F5344CB8AC3E}">
        <p14:creationId xmlns:p14="http://schemas.microsoft.com/office/powerpoint/2010/main" val="615404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A29E709-113F-4C66-B845-C82AE70F5986}"/>
              </a:ext>
            </a:extLst>
          </p:cNvPr>
          <p:cNvSpPr txBox="1"/>
          <p:nvPr/>
        </p:nvSpPr>
        <p:spPr>
          <a:xfrm>
            <a:off x="512747" y="-77517"/>
            <a:ext cx="10502781" cy="369332"/>
          </a:xfrm>
          <a:prstGeom prst="rect">
            <a:avLst/>
          </a:prstGeom>
          <a:noFill/>
        </p:spPr>
        <p:txBody>
          <a:bodyPr wrap="square">
            <a:spAutoFit/>
          </a:bodyPr>
          <a:lstStyle/>
          <a:p>
            <a:r>
              <a:rPr lang="fr-FR" dirty="0"/>
              <a:t> </a:t>
            </a:r>
          </a:p>
        </p:txBody>
      </p:sp>
      <p:sp>
        <p:nvSpPr>
          <p:cNvPr id="8" name="ZoneTexte 7">
            <a:extLst>
              <a:ext uri="{FF2B5EF4-FFF2-40B4-BE49-F238E27FC236}">
                <a16:creationId xmlns:a16="http://schemas.microsoft.com/office/drawing/2014/main" id="{2D42F837-1231-48FF-90D3-5378F62E5741}"/>
              </a:ext>
            </a:extLst>
          </p:cNvPr>
          <p:cNvSpPr txBox="1"/>
          <p:nvPr/>
        </p:nvSpPr>
        <p:spPr>
          <a:xfrm>
            <a:off x="339669" y="2129181"/>
            <a:ext cx="11512662" cy="4185761"/>
          </a:xfrm>
          <a:prstGeom prst="rect">
            <a:avLst/>
          </a:prstGeom>
          <a:noFill/>
        </p:spPr>
        <p:txBody>
          <a:bodyPr wrap="square">
            <a:spAutoFit/>
          </a:bodyPr>
          <a:lstStyle/>
          <a:p>
            <a:r>
              <a:rPr lang="fr-FR" sz="1400" dirty="0"/>
              <a:t>« DSA  </a:t>
            </a:r>
            <a:r>
              <a:rPr lang="fr-FR" sz="1400" dirty="0" err="1"/>
              <a:t>is</a:t>
            </a:r>
            <a:r>
              <a:rPr lang="fr-FR" sz="1400" dirty="0"/>
              <a:t>  an  </a:t>
            </a:r>
            <a:r>
              <a:rPr lang="fr-FR" sz="1400" dirty="0" err="1"/>
              <a:t>iterative</a:t>
            </a:r>
            <a:r>
              <a:rPr lang="fr-FR" sz="1400" dirty="0"/>
              <a:t>  </a:t>
            </a:r>
            <a:r>
              <a:rPr lang="fr-FR" sz="1400" dirty="0" err="1"/>
              <a:t>linear</a:t>
            </a:r>
            <a:r>
              <a:rPr lang="fr-FR" sz="1400" dirty="0"/>
              <a:t>  </a:t>
            </a:r>
            <a:r>
              <a:rPr lang="fr-FR" sz="1400" dirty="0" err="1"/>
              <a:t>regression</a:t>
            </a:r>
            <a:r>
              <a:rPr lang="fr-FR" sz="1400" dirty="0"/>
              <a:t>  model  </a:t>
            </a:r>
            <a:r>
              <a:rPr lang="fr-FR" sz="1400" dirty="0" err="1"/>
              <a:t>search</a:t>
            </a:r>
            <a:r>
              <a:rPr lang="fr-FR" sz="1400" dirty="0"/>
              <a:t> </a:t>
            </a:r>
            <a:r>
              <a:rPr lang="fr-FR" sz="1400" dirty="0" err="1"/>
              <a:t>algorithm</a:t>
            </a:r>
            <a:r>
              <a:rPr lang="fr-FR" sz="1400" dirty="0"/>
              <a:t>,  </a:t>
            </a:r>
            <a:r>
              <a:rPr lang="fr-FR" sz="1400" dirty="0" err="1"/>
              <a:t>allowing</a:t>
            </a:r>
            <a:r>
              <a:rPr lang="fr-FR" sz="1400" dirty="0"/>
              <a:t>  at  </a:t>
            </a:r>
            <a:r>
              <a:rPr lang="fr-FR" sz="1400" dirty="0" err="1"/>
              <a:t>each</a:t>
            </a:r>
            <a:r>
              <a:rPr lang="fr-FR" sz="1400" dirty="0"/>
              <a:t>  </a:t>
            </a:r>
            <a:r>
              <a:rPr lang="fr-FR" sz="1400" dirty="0" err="1"/>
              <a:t>iteration</a:t>
            </a:r>
            <a:r>
              <a:rPr lang="fr-FR" sz="1400" dirty="0"/>
              <a:t>  the  </a:t>
            </a:r>
            <a:r>
              <a:rPr lang="fr-FR" sz="1400" dirty="0" err="1"/>
              <a:t>removal</a:t>
            </a:r>
            <a:r>
              <a:rPr lang="fr-FR" sz="1400" dirty="0"/>
              <a:t>  of  a </a:t>
            </a:r>
            <a:r>
              <a:rPr lang="fr-FR" sz="1400" dirty="0" err="1"/>
              <a:t>term</a:t>
            </a:r>
            <a:r>
              <a:rPr lang="fr-FR" sz="1400" dirty="0"/>
              <a:t>, substitution of one </a:t>
            </a:r>
            <a:r>
              <a:rPr lang="fr-FR" sz="1400" dirty="0" err="1"/>
              <a:t>term</a:t>
            </a:r>
            <a:r>
              <a:rPr lang="fr-FR" sz="1400" dirty="0"/>
              <a:t> for </a:t>
            </a:r>
            <a:r>
              <a:rPr lang="fr-FR" sz="1400" dirty="0" err="1"/>
              <a:t>another</a:t>
            </a:r>
            <a:r>
              <a:rPr lang="fr-FR" sz="1400" dirty="0"/>
              <a:t>, or addition of a  </a:t>
            </a:r>
            <a:r>
              <a:rPr lang="fr-FR" sz="1400" dirty="0" err="1"/>
              <a:t>term</a:t>
            </a:r>
            <a:r>
              <a:rPr lang="fr-FR" sz="1400" dirty="0"/>
              <a:t>  to  the  model.  The  final  model  </a:t>
            </a:r>
            <a:r>
              <a:rPr lang="fr-FR" sz="1400" dirty="0" err="1"/>
              <a:t>is</a:t>
            </a:r>
            <a:r>
              <a:rPr lang="fr-FR" sz="1400" dirty="0"/>
              <a:t>  </a:t>
            </a:r>
            <a:r>
              <a:rPr lang="fr-FR" sz="1400" dirty="0" err="1"/>
              <a:t>selected</a:t>
            </a:r>
            <a:r>
              <a:rPr lang="fr-FR" sz="1400" dirty="0"/>
              <a:t>  by </a:t>
            </a:r>
            <a:r>
              <a:rPr lang="fr-FR" sz="1400" dirty="0" err="1"/>
              <a:t>minimising</a:t>
            </a:r>
            <a:r>
              <a:rPr lang="fr-FR" sz="1400" dirty="0"/>
              <a:t> the value of the root-</a:t>
            </a:r>
            <a:r>
              <a:rPr lang="fr-FR" sz="1400" dirty="0" err="1"/>
              <a:t>mean</a:t>
            </a:r>
            <a:r>
              <a:rPr lang="fr-FR" sz="1400" dirty="0"/>
              <a:t>-</a:t>
            </a:r>
            <a:r>
              <a:rPr lang="fr-FR" sz="1400" dirty="0" err="1"/>
              <a:t>squared</a:t>
            </a:r>
            <a:r>
              <a:rPr lang="fr-FR" sz="1400" dirty="0"/>
              <a:t> </a:t>
            </a:r>
            <a:r>
              <a:rPr lang="fr-FR" sz="1400" dirty="0" err="1"/>
              <a:t>error</a:t>
            </a:r>
            <a:r>
              <a:rPr lang="fr-FR" sz="1400" dirty="0"/>
              <a:t> of </a:t>
            </a:r>
            <a:r>
              <a:rPr lang="fr-FR" sz="1400" dirty="0" err="1"/>
              <a:t>predictions</a:t>
            </a:r>
            <a:r>
              <a:rPr lang="fr-FR" sz="1400" dirty="0"/>
              <a:t>  </a:t>
            </a:r>
            <a:r>
              <a:rPr lang="fr-FR" sz="1400" dirty="0" err="1"/>
              <a:t>using</a:t>
            </a:r>
            <a:r>
              <a:rPr lang="fr-FR" sz="1400" dirty="0"/>
              <a:t>  five-</a:t>
            </a:r>
            <a:r>
              <a:rPr lang="fr-FR" sz="1400" dirty="0" err="1"/>
              <a:t>fold</a:t>
            </a:r>
            <a:r>
              <a:rPr lang="fr-FR" sz="1400" dirty="0"/>
              <a:t>  cross-</a:t>
            </a:r>
            <a:r>
              <a:rPr lang="fr-FR" sz="1400" dirty="0" err="1"/>
              <a:t>validated</a:t>
            </a:r>
            <a:r>
              <a:rPr lang="fr-FR" sz="1400" dirty="0"/>
              <a:t>  data.  To stabilise </a:t>
            </a:r>
            <a:r>
              <a:rPr lang="fr-FR" sz="1400" dirty="0" err="1"/>
              <a:t>estimates</a:t>
            </a:r>
            <a:r>
              <a:rPr lang="fr-FR" sz="1400" dirty="0"/>
              <a:t>, the DSA </a:t>
            </a:r>
            <a:r>
              <a:rPr lang="fr-FR" sz="1400" dirty="0" err="1"/>
              <a:t>was</a:t>
            </a:r>
            <a:r>
              <a:rPr lang="fr-FR" sz="1400" dirty="0"/>
              <a:t> </a:t>
            </a:r>
            <a:r>
              <a:rPr lang="fr-FR" sz="1400" dirty="0" err="1"/>
              <a:t>fitted</a:t>
            </a:r>
            <a:r>
              <a:rPr lang="fr-FR" sz="1400" dirty="0"/>
              <a:t> 100 times on the data, and </a:t>
            </a:r>
            <a:r>
              <a:rPr lang="fr-FR" sz="1400" dirty="0" err="1"/>
              <a:t>exposures</a:t>
            </a:r>
            <a:r>
              <a:rPr lang="fr-FR" sz="1400" dirty="0"/>
              <a:t> </a:t>
            </a:r>
            <a:r>
              <a:rPr lang="fr-FR" sz="1400" dirty="0" err="1"/>
              <a:t>were</a:t>
            </a:r>
            <a:r>
              <a:rPr lang="fr-FR" sz="1400" dirty="0"/>
              <a:t> </a:t>
            </a:r>
            <a:r>
              <a:rPr lang="fr-FR" sz="1400" dirty="0" err="1"/>
              <a:t>retained</a:t>
            </a:r>
            <a:r>
              <a:rPr lang="fr-FR" sz="1400" dirty="0"/>
              <a:t> if </a:t>
            </a:r>
            <a:r>
              <a:rPr lang="fr-FR" sz="1400" dirty="0" err="1"/>
              <a:t>they</a:t>
            </a:r>
            <a:r>
              <a:rPr lang="fr-FR" sz="1400" dirty="0"/>
              <a:t> </a:t>
            </a:r>
            <a:r>
              <a:rPr lang="fr-FR" sz="1400" dirty="0" err="1"/>
              <a:t>were</a:t>
            </a:r>
            <a:r>
              <a:rPr lang="fr-FR" sz="1400" dirty="0"/>
              <a:t> </a:t>
            </a:r>
            <a:r>
              <a:rPr lang="fr-FR" sz="1400" dirty="0" err="1"/>
              <a:t>selected</a:t>
            </a:r>
            <a:r>
              <a:rPr lang="fr-FR" sz="1400" dirty="0"/>
              <a:t> in at least 5% of the runs. </a:t>
            </a:r>
            <a:r>
              <a:rPr lang="fr-FR" sz="1400" dirty="0" err="1"/>
              <a:t>We</a:t>
            </a:r>
            <a:r>
              <a:rPr lang="fr-FR" sz="1400" dirty="0"/>
              <a:t> </a:t>
            </a:r>
            <a:r>
              <a:rPr lang="fr-FR" sz="1400" dirty="0" err="1"/>
              <a:t>repeated</a:t>
            </a:r>
            <a:r>
              <a:rPr lang="fr-FR" sz="1400" dirty="0"/>
              <a:t> the </a:t>
            </a:r>
            <a:r>
              <a:rPr lang="fr-FR" sz="1400" b="1" dirty="0">
                <a:solidFill>
                  <a:srgbClr val="E70073"/>
                </a:solidFill>
              </a:rPr>
              <a:t>DSA estimation </a:t>
            </a:r>
            <a:r>
              <a:rPr lang="fr-FR" sz="1400" b="1" dirty="0" err="1">
                <a:solidFill>
                  <a:srgbClr val="E70073"/>
                </a:solidFill>
              </a:rPr>
              <a:t>testing</a:t>
            </a:r>
            <a:r>
              <a:rPr lang="fr-FR" sz="1400" b="1" dirty="0">
                <a:solidFill>
                  <a:srgbClr val="E70073"/>
                </a:solidFill>
              </a:rPr>
              <a:t> for </a:t>
            </a:r>
            <a:r>
              <a:rPr lang="fr-FR" sz="1400" b="1" dirty="0" err="1">
                <a:solidFill>
                  <a:srgbClr val="E70073"/>
                </a:solidFill>
              </a:rPr>
              <a:t>two-way</a:t>
            </a:r>
            <a:r>
              <a:rPr lang="fr-FR" sz="1400" b="1" dirty="0">
                <a:solidFill>
                  <a:srgbClr val="E70073"/>
                </a:solidFill>
              </a:rPr>
              <a:t> interactions. </a:t>
            </a:r>
          </a:p>
          <a:p>
            <a:endParaRPr lang="fr-FR" sz="1400" b="1" dirty="0">
              <a:solidFill>
                <a:srgbClr val="E70073"/>
              </a:solidFill>
            </a:endParaRPr>
          </a:p>
          <a:p>
            <a:r>
              <a:rPr lang="fr-FR" sz="1400" b="1" dirty="0">
                <a:solidFill>
                  <a:srgbClr val="E70073"/>
                </a:solidFill>
              </a:rPr>
              <a:t>The  </a:t>
            </a:r>
            <a:r>
              <a:rPr lang="fr-FR" sz="1400" b="1" dirty="0" err="1">
                <a:solidFill>
                  <a:srgbClr val="E70073"/>
                </a:solidFill>
              </a:rPr>
              <a:t>ExWAS</a:t>
            </a:r>
            <a:r>
              <a:rPr lang="fr-FR" sz="1400" b="1" dirty="0">
                <a:solidFill>
                  <a:srgbClr val="E70073"/>
                </a:solidFill>
              </a:rPr>
              <a:t>  </a:t>
            </a:r>
            <a:r>
              <a:rPr lang="fr-FR" sz="1400" dirty="0" err="1"/>
              <a:t>consisted</a:t>
            </a:r>
            <a:r>
              <a:rPr lang="fr-FR" sz="1400" dirty="0"/>
              <a:t>  of  a  </a:t>
            </a:r>
            <a:r>
              <a:rPr lang="fr-FR" sz="1400" dirty="0" err="1"/>
              <a:t>covariate</a:t>
            </a:r>
            <a:r>
              <a:rPr lang="fr-FR" sz="1400" dirty="0"/>
              <a:t>-by-</a:t>
            </a:r>
            <a:r>
              <a:rPr lang="fr-FR" sz="1400" dirty="0" err="1"/>
              <a:t>covariate</a:t>
            </a:r>
            <a:r>
              <a:rPr lang="fr-FR" sz="1400" dirty="0"/>
              <a:t> estimation  of  the  </a:t>
            </a:r>
            <a:r>
              <a:rPr lang="fr-FR" sz="1400" dirty="0" err="1"/>
              <a:t>exposure</a:t>
            </a:r>
            <a:r>
              <a:rPr lang="fr-FR" sz="1400" dirty="0"/>
              <a:t>–</a:t>
            </a:r>
            <a:r>
              <a:rPr lang="fr-FR" sz="1400" dirty="0" err="1"/>
              <a:t>outcome</a:t>
            </a:r>
            <a:r>
              <a:rPr lang="fr-FR" sz="1400" dirty="0"/>
              <a:t>  association  by </a:t>
            </a:r>
            <a:r>
              <a:rPr lang="fr-FR" sz="1400" b="1" dirty="0" err="1">
                <a:solidFill>
                  <a:srgbClr val="E70073"/>
                </a:solidFill>
              </a:rPr>
              <a:t>independent</a:t>
            </a:r>
            <a:r>
              <a:rPr lang="fr-FR" sz="1400" b="1" dirty="0">
                <a:solidFill>
                  <a:srgbClr val="E70073"/>
                </a:solidFill>
              </a:rPr>
              <a:t>  </a:t>
            </a:r>
            <a:r>
              <a:rPr lang="fr-FR" sz="1400" b="1" dirty="0" err="1">
                <a:solidFill>
                  <a:srgbClr val="E70073"/>
                </a:solidFill>
              </a:rPr>
              <a:t>linear</a:t>
            </a:r>
            <a:r>
              <a:rPr lang="fr-FR" sz="1400" b="1" dirty="0">
                <a:solidFill>
                  <a:srgbClr val="E70073"/>
                </a:solidFill>
              </a:rPr>
              <a:t>  </a:t>
            </a:r>
            <a:r>
              <a:rPr lang="fr-FR" sz="1400" b="1" dirty="0" err="1">
                <a:solidFill>
                  <a:srgbClr val="E70073"/>
                </a:solidFill>
              </a:rPr>
              <a:t>regression</a:t>
            </a:r>
            <a:r>
              <a:rPr lang="fr-FR" sz="1400" b="1" dirty="0">
                <a:solidFill>
                  <a:srgbClr val="E70073"/>
                </a:solidFill>
              </a:rPr>
              <a:t>  </a:t>
            </a:r>
            <a:r>
              <a:rPr lang="fr-FR" sz="1400" b="1" dirty="0" err="1">
                <a:solidFill>
                  <a:srgbClr val="E70073"/>
                </a:solidFill>
              </a:rPr>
              <a:t>models</a:t>
            </a:r>
            <a:r>
              <a:rPr lang="fr-FR" sz="1400" b="1" dirty="0">
                <a:solidFill>
                  <a:srgbClr val="E70073"/>
                </a:solidFill>
              </a:rPr>
              <a:t>.  </a:t>
            </a:r>
            <a:r>
              <a:rPr lang="fr-FR" sz="1400" dirty="0"/>
              <a:t>For  </a:t>
            </a:r>
            <a:r>
              <a:rPr lang="fr-FR" sz="1400" dirty="0" err="1"/>
              <a:t>each</a:t>
            </a:r>
            <a:r>
              <a:rPr lang="fr-FR" sz="1400" dirty="0"/>
              <a:t> </a:t>
            </a:r>
            <a:r>
              <a:rPr lang="fr-FR" sz="1400" dirty="0" err="1"/>
              <a:t>exposure</a:t>
            </a:r>
            <a:r>
              <a:rPr lang="fr-FR" sz="1400" dirty="0"/>
              <a:t> variable, </a:t>
            </a:r>
            <a:r>
              <a:rPr lang="fr-FR" sz="1400" dirty="0" err="1"/>
              <a:t>results</a:t>
            </a:r>
            <a:r>
              <a:rPr lang="fr-FR" sz="1400" dirty="0"/>
              <a:t> </a:t>
            </a:r>
            <a:r>
              <a:rPr lang="fr-FR" sz="1400" dirty="0" err="1"/>
              <a:t>from</a:t>
            </a:r>
            <a:r>
              <a:rPr lang="fr-FR" sz="1400" dirty="0"/>
              <a:t> the 20 </a:t>
            </a:r>
            <a:r>
              <a:rPr lang="fr-FR" sz="1400" dirty="0" err="1"/>
              <a:t>imputed</a:t>
            </a:r>
            <a:r>
              <a:rPr lang="fr-FR" sz="1400" dirty="0"/>
              <a:t> </a:t>
            </a:r>
            <a:r>
              <a:rPr lang="fr-FR" sz="1400" dirty="0" err="1"/>
              <a:t>datasets</a:t>
            </a:r>
            <a:r>
              <a:rPr lang="fr-FR" sz="1400" dirty="0"/>
              <a:t> </a:t>
            </a:r>
            <a:r>
              <a:rPr lang="fr-FR" sz="1400" dirty="0" err="1"/>
              <a:t>were</a:t>
            </a:r>
            <a:r>
              <a:rPr lang="fr-FR" sz="1400" dirty="0"/>
              <a:t>  </a:t>
            </a:r>
            <a:r>
              <a:rPr lang="fr-FR" sz="1400" dirty="0" err="1"/>
              <a:t>aggregated</a:t>
            </a:r>
            <a:r>
              <a:rPr lang="fr-FR" sz="1400" dirty="0"/>
              <a:t>  </a:t>
            </a:r>
            <a:r>
              <a:rPr lang="fr-FR" sz="1400" dirty="0" err="1"/>
              <a:t>using</a:t>
            </a:r>
            <a:r>
              <a:rPr lang="fr-FR" sz="1400" dirty="0"/>
              <a:t>  </a:t>
            </a:r>
            <a:r>
              <a:rPr lang="fr-FR" sz="1400" dirty="0" err="1"/>
              <a:t>Rubin’s</a:t>
            </a:r>
            <a:r>
              <a:rPr lang="fr-FR" sz="1400" dirty="0"/>
              <a:t>  </a:t>
            </a:r>
            <a:r>
              <a:rPr lang="fr-FR" sz="1400" dirty="0" err="1"/>
              <a:t>rules</a:t>
            </a:r>
            <a:r>
              <a:rPr lang="fr-FR" sz="1400" dirty="0"/>
              <a:t>  for  multiple </a:t>
            </a:r>
            <a:r>
              <a:rPr lang="fr-FR" sz="1400" dirty="0" err="1"/>
              <a:t>imputed</a:t>
            </a:r>
            <a:r>
              <a:rPr lang="fr-FR" sz="1400" dirty="0"/>
              <a:t> data </a:t>
            </a:r>
            <a:r>
              <a:rPr lang="fr-FR" sz="1400" dirty="0" err="1"/>
              <a:t>such</a:t>
            </a:r>
            <a:r>
              <a:rPr lang="fr-FR" sz="1400" dirty="0"/>
              <a:t> </a:t>
            </a:r>
            <a:r>
              <a:rPr lang="fr-FR" sz="1400" dirty="0" err="1"/>
              <a:t>that</a:t>
            </a:r>
            <a:r>
              <a:rPr lang="fr-FR" sz="1400" dirty="0"/>
              <a:t> a unique p value </a:t>
            </a:r>
            <a:r>
              <a:rPr lang="fr-FR" sz="1400" dirty="0" err="1"/>
              <a:t>was</a:t>
            </a:r>
            <a:r>
              <a:rPr lang="fr-FR" sz="1400" dirty="0"/>
              <a:t> </a:t>
            </a:r>
            <a:r>
              <a:rPr lang="fr-FR" sz="1400" dirty="0" err="1"/>
              <a:t>obtained</a:t>
            </a:r>
            <a:r>
              <a:rPr lang="fr-FR" sz="1400" dirty="0"/>
              <a:t>. </a:t>
            </a:r>
          </a:p>
          <a:p>
            <a:endParaRPr lang="fr-FR" sz="1400" dirty="0"/>
          </a:p>
          <a:p>
            <a:r>
              <a:rPr lang="fr-FR" sz="1400" b="1" dirty="0">
                <a:solidFill>
                  <a:srgbClr val="E70073"/>
                </a:solidFill>
              </a:rPr>
              <a:t>To correct for multiple </a:t>
            </a:r>
            <a:r>
              <a:rPr lang="fr-FR" sz="1400" b="1" dirty="0" err="1">
                <a:solidFill>
                  <a:srgbClr val="E70073"/>
                </a:solidFill>
              </a:rPr>
              <a:t>hypothesis</a:t>
            </a:r>
            <a:r>
              <a:rPr lang="fr-FR" sz="1400" b="1" dirty="0">
                <a:solidFill>
                  <a:srgbClr val="E70073"/>
                </a:solidFill>
              </a:rPr>
              <a:t> </a:t>
            </a:r>
            <a:r>
              <a:rPr lang="fr-FR" sz="1400" b="1" dirty="0" err="1">
                <a:solidFill>
                  <a:srgbClr val="E70073"/>
                </a:solidFill>
              </a:rPr>
              <a:t>testing</a:t>
            </a:r>
            <a:r>
              <a:rPr lang="fr-FR" sz="1400" dirty="0"/>
              <a:t>, </a:t>
            </a:r>
            <a:r>
              <a:rPr lang="fr-FR" sz="1400" dirty="0" err="1"/>
              <a:t>each</a:t>
            </a:r>
            <a:r>
              <a:rPr lang="fr-FR" sz="1400" dirty="0"/>
              <a:t> p value </a:t>
            </a:r>
            <a:r>
              <a:rPr lang="fr-FR" sz="1400" dirty="0" err="1"/>
              <a:t>was</a:t>
            </a:r>
            <a:r>
              <a:rPr lang="fr-FR" sz="1400" dirty="0"/>
              <a:t> </a:t>
            </a:r>
            <a:r>
              <a:rPr lang="fr-FR" sz="1400" dirty="0" err="1"/>
              <a:t>compared</a:t>
            </a:r>
            <a:r>
              <a:rPr lang="fr-FR" sz="1400" dirty="0"/>
              <a:t> with a </a:t>
            </a:r>
            <a:r>
              <a:rPr lang="fr-FR" sz="1400" dirty="0" err="1"/>
              <a:t>threshold</a:t>
            </a:r>
            <a:r>
              <a:rPr lang="fr-FR" sz="1400" dirty="0"/>
              <a:t>, </a:t>
            </a:r>
            <a:r>
              <a:rPr lang="fr-FR" sz="1400" dirty="0" err="1"/>
              <a:t>defined</a:t>
            </a:r>
            <a:r>
              <a:rPr lang="fr-FR" sz="1400" dirty="0"/>
              <a:t> as 0·05  </a:t>
            </a:r>
            <a:r>
              <a:rPr lang="fr-FR" sz="1400" dirty="0" err="1"/>
              <a:t>divided</a:t>
            </a:r>
            <a:r>
              <a:rPr lang="fr-FR" sz="1400" dirty="0"/>
              <a:t> by the effective </a:t>
            </a:r>
            <a:r>
              <a:rPr lang="fr-FR" sz="1400" dirty="0" err="1"/>
              <a:t>number</a:t>
            </a:r>
            <a:r>
              <a:rPr lang="fr-FR" sz="1400" dirty="0"/>
              <a:t> of tests, </a:t>
            </a:r>
            <a:r>
              <a:rPr lang="fr-FR" sz="1400" dirty="0" err="1"/>
              <a:t>which</a:t>
            </a:r>
            <a:r>
              <a:rPr lang="fr-FR" sz="1400" dirty="0"/>
              <a:t> </a:t>
            </a:r>
            <a:r>
              <a:rPr lang="fr-FR" sz="1400" dirty="0" err="1"/>
              <a:t>estimates</a:t>
            </a:r>
            <a:r>
              <a:rPr lang="fr-FR" sz="1400" dirty="0"/>
              <a:t> the </a:t>
            </a:r>
            <a:r>
              <a:rPr lang="fr-FR" sz="1400" dirty="0" err="1"/>
              <a:t>number</a:t>
            </a:r>
            <a:r>
              <a:rPr lang="fr-FR" sz="1400" dirty="0"/>
              <a:t>  of  </a:t>
            </a:r>
            <a:r>
              <a:rPr lang="fr-FR" sz="1400" dirty="0" err="1"/>
              <a:t>truly</a:t>
            </a:r>
            <a:r>
              <a:rPr lang="fr-FR" sz="1400" dirty="0"/>
              <a:t>  </a:t>
            </a:r>
            <a:r>
              <a:rPr lang="fr-FR" sz="1400" dirty="0" err="1"/>
              <a:t>independent</a:t>
            </a:r>
            <a:r>
              <a:rPr lang="fr-FR" sz="1400" dirty="0"/>
              <a:t>  tests  </a:t>
            </a:r>
            <a:r>
              <a:rPr lang="fr-FR" sz="1400" dirty="0" err="1"/>
              <a:t>that</a:t>
            </a:r>
            <a:r>
              <a:rPr lang="fr-FR" sz="1400" dirty="0"/>
              <a:t>  are  done </a:t>
            </a:r>
            <a:r>
              <a:rPr lang="fr-FR" sz="1400" dirty="0" err="1"/>
              <a:t>given</a:t>
            </a:r>
            <a:r>
              <a:rPr lang="fr-FR" sz="1400" dirty="0"/>
              <a:t>  the  </a:t>
            </a:r>
            <a:r>
              <a:rPr lang="fr-FR" sz="1400" dirty="0" err="1"/>
              <a:t>correlation</a:t>
            </a:r>
            <a:r>
              <a:rPr lang="fr-FR" sz="1400" dirty="0"/>
              <a:t>  structure  of  p  values  (46·5  and 70·8  effective  </a:t>
            </a:r>
            <a:r>
              <a:rPr lang="fr-FR" sz="1400" dirty="0" err="1"/>
              <a:t>numbers</a:t>
            </a:r>
            <a:r>
              <a:rPr lang="fr-FR" sz="1400" dirty="0"/>
              <a:t>  of  tests  for  the  </a:t>
            </a:r>
            <a:r>
              <a:rPr lang="fr-FR" sz="1400" dirty="0" err="1"/>
              <a:t>prenatal</a:t>
            </a:r>
            <a:r>
              <a:rPr lang="fr-FR" sz="1400" dirty="0"/>
              <a:t>  and postnatal  </a:t>
            </a:r>
            <a:r>
              <a:rPr lang="fr-FR" sz="1400" dirty="0" err="1"/>
              <a:t>exposome</a:t>
            </a:r>
            <a:r>
              <a:rPr lang="fr-FR" sz="1400" dirty="0"/>
              <a:t>,  </a:t>
            </a:r>
            <a:r>
              <a:rPr lang="fr-FR" sz="1400" dirty="0" err="1"/>
              <a:t>respectively</a:t>
            </a:r>
            <a:r>
              <a:rPr lang="fr-FR" sz="1400" dirty="0"/>
              <a:t>).  </a:t>
            </a:r>
          </a:p>
          <a:p>
            <a:endParaRPr lang="fr-FR" sz="1400" dirty="0"/>
          </a:p>
          <a:p>
            <a:r>
              <a:rPr lang="fr-FR" sz="1400" dirty="0"/>
              <a:t>To  </a:t>
            </a:r>
            <a:r>
              <a:rPr lang="fr-FR" sz="1400" dirty="0" err="1"/>
              <a:t>account</a:t>
            </a:r>
            <a:r>
              <a:rPr lang="fr-FR" sz="1400" dirty="0"/>
              <a:t>  for </a:t>
            </a:r>
            <a:r>
              <a:rPr lang="fr-FR" sz="1400" dirty="0" err="1"/>
              <a:t>potential</a:t>
            </a:r>
            <a:r>
              <a:rPr lang="fr-FR" sz="1400" dirty="0"/>
              <a:t> </a:t>
            </a:r>
            <a:r>
              <a:rPr lang="fr-FR" sz="1400" dirty="0" err="1"/>
              <a:t>co-exposure</a:t>
            </a:r>
            <a:r>
              <a:rPr lang="fr-FR" sz="1400" dirty="0"/>
              <a:t> </a:t>
            </a:r>
            <a:r>
              <a:rPr lang="fr-FR" sz="1400" b="1" dirty="0" err="1">
                <a:solidFill>
                  <a:srgbClr val="E70073"/>
                </a:solidFill>
              </a:rPr>
              <a:t>confounding</a:t>
            </a:r>
            <a:r>
              <a:rPr lang="fr-FR" sz="1400" dirty="0"/>
              <a:t>, </a:t>
            </a:r>
            <a:r>
              <a:rPr lang="fr-FR" sz="1400" dirty="0" err="1"/>
              <a:t>we</a:t>
            </a:r>
            <a:r>
              <a:rPr lang="fr-FR" sz="1400" dirty="0"/>
              <a:t> </a:t>
            </a:r>
            <a:r>
              <a:rPr lang="fr-FR" sz="1400" dirty="0" err="1"/>
              <a:t>further</a:t>
            </a:r>
            <a:r>
              <a:rPr lang="fr-FR" sz="1400" dirty="0"/>
              <a:t> </a:t>
            </a:r>
            <a:r>
              <a:rPr lang="fr-FR" sz="1400" dirty="0" err="1"/>
              <a:t>included</a:t>
            </a:r>
            <a:r>
              <a:rPr lang="fr-FR" sz="1400" dirty="0"/>
              <a:t> in a </a:t>
            </a:r>
            <a:r>
              <a:rPr lang="fr-FR" sz="1400" b="1" dirty="0">
                <a:solidFill>
                  <a:srgbClr val="E70073"/>
                </a:solidFill>
              </a:rPr>
              <a:t>multivariable</a:t>
            </a:r>
            <a:r>
              <a:rPr lang="fr-FR" sz="1400" dirty="0"/>
              <a:t> </a:t>
            </a:r>
            <a:r>
              <a:rPr lang="fr-FR" sz="1400" dirty="0" err="1"/>
              <a:t>linear</a:t>
            </a:r>
            <a:r>
              <a:rPr lang="fr-FR" sz="1400" dirty="0"/>
              <a:t> </a:t>
            </a:r>
            <a:r>
              <a:rPr lang="fr-FR" sz="1400" dirty="0" err="1"/>
              <a:t>regression</a:t>
            </a:r>
            <a:r>
              <a:rPr lang="fr-FR" sz="1400" dirty="0"/>
              <a:t> (MLR) model all the </a:t>
            </a:r>
            <a:r>
              <a:rPr lang="en-US" sz="1400" dirty="0"/>
              <a:t>exposure variables associated with FEV₁% with a p value of less than 0·20. </a:t>
            </a:r>
          </a:p>
          <a:p>
            <a:endParaRPr lang="en-US" sz="1400" dirty="0"/>
          </a:p>
          <a:p>
            <a:r>
              <a:rPr lang="en-US" sz="1400" dirty="0"/>
              <a:t>In previous simulation studies, </a:t>
            </a:r>
            <a:r>
              <a:rPr lang="en-US" sz="1400" b="1" dirty="0">
                <a:solidFill>
                  <a:srgbClr val="00B050"/>
                </a:solidFill>
              </a:rPr>
              <a:t>DSA</a:t>
            </a:r>
            <a:r>
              <a:rPr lang="en-US" sz="1400" dirty="0"/>
              <a:t> had better model selection  efficiency  than  several  other  regression-based methods in an exposome context similar to ours, mainly in terms  of  </a:t>
            </a:r>
            <a:r>
              <a:rPr lang="en-US" sz="1400" b="1" i="1" dirty="0">
                <a:solidFill>
                  <a:srgbClr val="00B050"/>
                </a:solidFill>
              </a:rPr>
              <a:t>the  false-positive  rate  </a:t>
            </a:r>
            <a:r>
              <a:rPr lang="en-US" sz="1400" dirty="0"/>
              <a:t>(28%).  However,  the complementary  </a:t>
            </a:r>
            <a:r>
              <a:rPr lang="en-US" sz="1400" b="1" i="1" dirty="0" err="1">
                <a:solidFill>
                  <a:schemeClr val="accent2">
                    <a:lumMod val="75000"/>
                  </a:schemeClr>
                </a:solidFill>
              </a:rPr>
              <a:t>ExWAS</a:t>
            </a:r>
            <a:r>
              <a:rPr lang="en-US" sz="1400" b="1" i="1" dirty="0">
                <a:solidFill>
                  <a:schemeClr val="accent2">
                    <a:lumMod val="75000"/>
                  </a:schemeClr>
                </a:solidFill>
              </a:rPr>
              <a:t>  approach  </a:t>
            </a:r>
            <a:r>
              <a:rPr lang="en-US" sz="1400" dirty="0"/>
              <a:t>allowed  an  </a:t>
            </a:r>
            <a:r>
              <a:rPr lang="en-US" sz="1400" b="1" i="1" dirty="0">
                <a:solidFill>
                  <a:schemeClr val="accent2">
                    <a:lumMod val="75000"/>
                  </a:schemeClr>
                </a:solidFill>
              </a:rPr>
              <a:t>improved sensitivity </a:t>
            </a:r>
            <a:r>
              <a:rPr lang="en-US" sz="1400" dirty="0"/>
              <a:t>(96% for </a:t>
            </a:r>
            <a:r>
              <a:rPr lang="en-US" sz="1400" dirty="0" err="1"/>
              <a:t>ExWAS</a:t>
            </a:r>
            <a:r>
              <a:rPr lang="en-US" sz="1400" dirty="0"/>
              <a:t> vs 73% for DSA), at the cost of a higher false-positive rate (86%).”</a:t>
            </a:r>
            <a:endParaRPr lang="fr-FR" sz="1400" dirty="0"/>
          </a:p>
        </p:txBody>
      </p:sp>
      <p:pic>
        <p:nvPicPr>
          <p:cNvPr id="12" name="Image 11">
            <a:extLst>
              <a:ext uri="{FF2B5EF4-FFF2-40B4-BE49-F238E27FC236}">
                <a16:creationId xmlns:a16="http://schemas.microsoft.com/office/drawing/2014/main" id="{44D2085C-58B2-4A51-9FD7-C4155EF3D279}"/>
              </a:ext>
            </a:extLst>
          </p:cNvPr>
          <p:cNvPicPr>
            <a:picLocks noChangeAspect="1"/>
          </p:cNvPicPr>
          <p:nvPr/>
        </p:nvPicPr>
        <p:blipFill>
          <a:blip r:embed="rId3"/>
          <a:stretch>
            <a:fillRect/>
          </a:stretch>
        </p:blipFill>
        <p:spPr>
          <a:xfrm>
            <a:off x="2046631" y="30855"/>
            <a:ext cx="5621010" cy="1607975"/>
          </a:xfrm>
          <a:prstGeom prst="rect">
            <a:avLst/>
          </a:prstGeom>
        </p:spPr>
      </p:pic>
      <p:sp>
        <p:nvSpPr>
          <p:cNvPr id="13" name="Espace réservé du contenu 2">
            <a:extLst>
              <a:ext uri="{FF2B5EF4-FFF2-40B4-BE49-F238E27FC236}">
                <a16:creationId xmlns:a16="http://schemas.microsoft.com/office/drawing/2014/main" id="{5B9002D3-9830-4E5C-B7AB-CCA476F2E2BE}"/>
              </a:ext>
            </a:extLst>
          </p:cNvPr>
          <p:cNvSpPr txBox="1">
            <a:spLocks/>
          </p:cNvSpPr>
          <p:nvPr/>
        </p:nvSpPr>
        <p:spPr>
          <a:xfrm>
            <a:off x="82521" y="71030"/>
            <a:ext cx="1810190" cy="504001"/>
          </a:xfrm>
          <a:prstGeom prst="rect">
            <a:avLst/>
          </a:prstGeom>
          <a:solidFill>
            <a:srgbClr val="E70073"/>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buFont typeface="Arial" panose="020B0604020202020204" pitchFamily="34" charset="0"/>
              <a:buNone/>
            </a:pPr>
            <a:r>
              <a:rPr lang="fr-FR" sz="1400" b="1" i="1" dirty="0">
                <a:solidFill>
                  <a:schemeClr val="bg1"/>
                </a:solidFill>
                <a:latin typeface="Century Gothic" panose="020B0502020202020204" pitchFamily="34" charset="0"/>
              </a:rPr>
              <a:t>Example </a:t>
            </a:r>
            <a:r>
              <a:rPr lang="fr-FR" sz="1400" b="1" i="1" dirty="0" err="1">
                <a:solidFill>
                  <a:schemeClr val="bg1"/>
                </a:solidFill>
                <a:latin typeface="Century Gothic" panose="020B0502020202020204" pitchFamily="34" charset="0"/>
              </a:rPr>
              <a:t>ExWAS</a:t>
            </a:r>
            <a:endParaRPr lang="fr-FR" sz="1400" b="1" i="1" dirty="0">
              <a:solidFill>
                <a:schemeClr val="bg1"/>
              </a:solidFill>
              <a:latin typeface="Century Gothic" panose="020B0502020202020204" pitchFamily="34" charset="0"/>
            </a:endParaRPr>
          </a:p>
          <a:p>
            <a:pPr marL="0" lvl="1" indent="0">
              <a:lnSpc>
                <a:spcPct val="110000"/>
              </a:lnSpc>
              <a:buFont typeface="Arial" panose="020B0604020202020204" pitchFamily="34" charset="0"/>
              <a:buNone/>
            </a:pPr>
            <a:r>
              <a:rPr lang="fr-FR" sz="1400" b="1" dirty="0">
                <a:solidFill>
                  <a:schemeClr val="bg1"/>
                </a:solidFill>
                <a:latin typeface="Century Gothic" panose="020B0502020202020204" pitchFamily="34" charset="0"/>
              </a:rPr>
              <a:t>The HELIX </a:t>
            </a:r>
            <a:r>
              <a:rPr lang="fr-FR" sz="1400" b="1" dirty="0" err="1">
                <a:solidFill>
                  <a:schemeClr val="bg1"/>
                </a:solidFill>
                <a:latin typeface="Century Gothic" panose="020B0502020202020204" pitchFamily="34" charset="0"/>
              </a:rPr>
              <a:t>project</a:t>
            </a:r>
            <a:endParaRPr lang="fr-FR" sz="1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50867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171B7C-2B15-0445-99D8-3CC56C8EC78E}"/>
              </a:ext>
            </a:extLst>
          </p:cNvPr>
          <p:cNvSpPr>
            <a:spLocks noGrp="1"/>
          </p:cNvSpPr>
          <p:nvPr>
            <p:ph type="sldNum" sz="quarter" idx="12"/>
          </p:nvPr>
        </p:nvSpPr>
        <p:spPr/>
        <p:txBody>
          <a:bodyPr/>
          <a:lstStyle/>
          <a:p>
            <a:fld id="{C726DED8-A52F-734C-904E-54829A63AD48}" type="slidenum">
              <a:rPr lang="fr-FR" smtClean="0"/>
              <a:pPr/>
              <a:t>3</a:t>
            </a:fld>
            <a:endParaRPr lang="fr-FR" dirty="0"/>
          </a:p>
        </p:txBody>
      </p:sp>
      <p:sp>
        <p:nvSpPr>
          <p:cNvPr id="3" name="Titre 2">
            <a:extLst>
              <a:ext uri="{FF2B5EF4-FFF2-40B4-BE49-F238E27FC236}">
                <a16:creationId xmlns:a16="http://schemas.microsoft.com/office/drawing/2014/main" id="{2B5B4258-2D89-714F-BE67-F00DAB600FD3}"/>
              </a:ext>
            </a:extLst>
          </p:cNvPr>
          <p:cNvSpPr>
            <a:spLocks noGrp="1"/>
          </p:cNvSpPr>
          <p:nvPr>
            <p:ph type="title"/>
          </p:nvPr>
        </p:nvSpPr>
        <p:spPr/>
        <p:txBody>
          <a:bodyPr/>
          <a:lstStyle/>
          <a:p>
            <a:r>
              <a:rPr lang="fr-FR" dirty="0"/>
              <a:t>WP2 </a:t>
            </a:r>
            <a:r>
              <a:rPr lang="fr-FR" dirty="0" err="1"/>
              <a:t>achievements</a:t>
            </a:r>
            <a:endParaRPr lang="fr-FR" dirty="0"/>
          </a:p>
        </p:txBody>
      </p:sp>
      <p:cxnSp>
        <p:nvCxnSpPr>
          <p:cNvPr id="4" name="Connecteur droit 3">
            <a:extLst>
              <a:ext uri="{FF2B5EF4-FFF2-40B4-BE49-F238E27FC236}">
                <a16:creationId xmlns:a16="http://schemas.microsoft.com/office/drawing/2014/main" id="{833A2C65-3AF6-9B45-A623-854D0939D37C}"/>
              </a:ext>
            </a:extLst>
          </p:cNvPr>
          <p:cNvCxnSpPr>
            <a:cxnSpLocks/>
          </p:cNvCxnSpPr>
          <p:nvPr/>
        </p:nvCxnSpPr>
        <p:spPr>
          <a:xfrm>
            <a:off x="359999" y="811919"/>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307428" y="976303"/>
            <a:ext cx="11473200" cy="4616648"/>
          </a:xfrm>
          <a:prstGeom prst="rect">
            <a:avLst/>
          </a:prstGeom>
          <a:noFill/>
        </p:spPr>
        <p:txBody>
          <a:bodyPr wrap="square" rtlCol="0">
            <a:spAutoFit/>
          </a:bodyPr>
          <a:lstStyle/>
          <a:p>
            <a:r>
              <a:rPr lang="en-US" sz="2400" b="1" dirty="0">
                <a:latin typeface="Montserrat"/>
              </a:rPr>
              <a:t>Task 2.1: Preexisting data integration (M1-M60)</a:t>
            </a:r>
          </a:p>
          <a:p>
            <a:r>
              <a:rPr lang="en-US" sz="1600" dirty="0">
                <a:latin typeface="Montserrat"/>
              </a:rPr>
              <a:t>Leader: P03-CHIC, Contributors: P01-INSERM, P02-LISA, P04-DCS, P12-UiT</a:t>
            </a:r>
            <a:endParaRPr lang="fr-FR" sz="2400" dirty="0">
              <a:latin typeface="Montserrat"/>
            </a:endParaRPr>
          </a:p>
          <a:p>
            <a:pPr marL="342900" indent="-342900">
              <a:buBlip>
                <a:blip r:embed="rId2"/>
              </a:buBlip>
            </a:pPr>
            <a:endParaRPr lang="en-US" dirty="0">
              <a:latin typeface="Montserrat"/>
            </a:endParaRPr>
          </a:p>
          <a:p>
            <a:pPr marL="342900" indent="-342900">
              <a:buBlip>
                <a:blip r:embed="rId2"/>
              </a:buBlip>
            </a:pPr>
            <a:r>
              <a:rPr lang="en-US" b="1" dirty="0">
                <a:solidFill>
                  <a:srgbClr val="E61B72"/>
                </a:solidFill>
                <a:latin typeface="Montserrat"/>
              </a:rPr>
              <a:t>Technical specifications </a:t>
            </a:r>
            <a:r>
              <a:rPr lang="en-US" b="1" dirty="0">
                <a:latin typeface="Montserrat"/>
              </a:rPr>
              <a:t>and</a:t>
            </a:r>
            <a:r>
              <a:rPr lang="en-US" b="1" dirty="0">
                <a:solidFill>
                  <a:srgbClr val="E61B72"/>
                </a:solidFill>
                <a:latin typeface="Montserrat"/>
              </a:rPr>
              <a:t> data inventory </a:t>
            </a:r>
            <a:r>
              <a:rPr lang="en-US" b="1" dirty="0">
                <a:latin typeface="Montserrat"/>
              </a:rPr>
              <a:t>for the unified database have been determined</a:t>
            </a:r>
          </a:p>
          <a:p>
            <a:pPr marL="342900" indent="-342900">
              <a:buBlip>
                <a:blip r:embed="rId2"/>
              </a:buBlip>
            </a:pPr>
            <a:endParaRPr lang="en-US" b="1" dirty="0">
              <a:solidFill>
                <a:srgbClr val="E61B72"/>
              </a:solidFill>
              <a:latin typeface="Montserrat"/>
            </a:endParaRPr>
          </a:p>
          <a:p>
            <a:pPr marL="342900" indent="-342900">
              <a:buBlip>
                <a:blip r:embed="rId2"/>
              </a:buBlip>
            </a:pPr>
            <a:r>
              <a:rPr lang="en-US" b="1" dirty="0">
                <a:solidFill>
                  <a:srgbClr val="E61B72"/>
                </a:solidFill>
                <a:latin typeface="Montserrat"/>
              </a:rPr>
              <a:t>All the application forms to access the datasets of the pre-existing cohorts have been submitted </a:t>
            </a:r>
          </a:p>
          <a:p>
            <a:endParaRPr lang="fr-FR" sz="2400" dirty="0">
              <a:latin typeface="Montserrat"/>
            </a:endParaRPr>
          </a:p>
          <a:p>
            <a:endParaRPr lang="fr-FR" sz="2400" dirty="0">
              <a:latin typeface="Montserrat"/>
            </a:endParaRPr>
          </a:p>
          <a:p>
            <a:endParaRPr lang="fr-FR" sz="2400" dirty="0">
              <a:latin typeface="Montserrat"/>
            </a:endParaRPr>
          </a:p>
          <a:p>
            <a:endParaRPr lang="fr-FR" dirty="0"/>
          </a:p>
          <a:p>
            <a:endParaRPr lang="fr-FR" dirty="0"/>
          </a:p>
          <a:p>
            <a:endParaRPr lang="fr-FR" dirty="0"/>
          </a:p>
          <a:p>
            <a:endParaRPr lang="fr-FR" dirty="0"/>
          </a:p>
          <a:p>
            <a:endParaRPr lang="fr-FR" dirty="0"/>
          </a:p>
          <a:p>
            <a:pPr algn="l"/>
            <a:endParaRPr lang="fr-FR" sz="2000" dirty="0">
              <a:latin typeface="Montserrat" pitchFamily="2" charset="77"/>
            </a:endParaRPr>
          </a:p>
        </p:txBody>
      </p:sp>
      <p:sp>
        <p:nvSpPr>
          <p:cNvPr id="7" name="ZoneTexte 6">
            <a:extLst>
              <a:ext uri="{FF2B5EF4-FFF2-40B4-BE49-F238E27FC236}">
                <a16:creationId xmlns:a16="http://schemas.microsoft.com/office/drawing/2014/main" id="{D423CA2A-4690-4166-A0DD-0F2CD8B6D029}"/>
              </a:ext>
            </a:extLst>
          </p:cNvPr>
          <p:cNvSpPr txBox="1"/>
          <p:nvPr/>
        </p:nvSpPr>
        <p:spPr>
          <a:xfrm>
            <a:off x="0" y="3032696"/>
            <a:ext cx="12104483" cy="2862322"/>
          </a:xfrm>
          <a:prstGeom prst="rect">
            <a:avLst/>
          </a:prstGeom>
          <a:noFill/>
        </p:spPr>
        <p:txBody>
          <a:bodyPr wrap="square">
            <a:spAutoFit/>
          </a:bodyPr>
          <a:lstStyle/>
          <a:p>
            <a:pPr lvl="2"/>
            <a:r>
              <a:rPr lang="en-US" sz="2000" b="1" i="1" dirty="0">
                <a:solidFill>
                  <a:schemeClr val="accent6">
                    <a:lumMod val="75000"/>
                  </a:schemeClr>
                </a:solidFill>
              </a:rPr>
              <a:t>DCH /Denmark registries  		</a:t>
            </a:r>
            <a:r>
              <a:rPr lang="en-US" sz="2000" dirty="0">
                <a:sym typeface="Wingdings" panose="05000000000000000000" pitchFamily="2" charset="2"/>
              </a:rPr>
              <a:t>Application form submitted in April 2021 (delays in response)</a:t>
            </a:r>
          </a:p>
          <a:p>
            <a:pPr lvl="2"/>
            <a:r>
              <a:rPr lang="en-US" sz="2000" b="1" i="1" dirty="0">
                <a:solidFill>
                  <a:schemeClr val="accent6">
                    <a:lumMod val="75000"/>
                  </a:schemeClr>
                </a:solidFill>
              </a:rPr>
              <a:t>VLM</a:t>
            </a:r>
            <a:r>
              <a:rPr lang="en-US" sz="2000" dirty="0"/>
              <a:t> 				</a:t>
            </a:r>
            <a:r>
              <a:rPr lang="en-US" sz="2000" dirty="0">
                <a:sym typeface="Wingdings" panose="05000000000000000000" pitchFamily="2" charset="2"/>
              </a:rPr>
              <a:t>Application form submitted in April 2021 </a:t>
            </a:r>
          </a:p>
          <a:p>
            <a:pPr lvl="2"/>
            <a:r>
              <a:rPr lang="en-US" sz="2000" dirty="0">
                <a:sym typeface="Wingdings" panose="05000000000000000000" pitchFamily="2" charset="2"/>
              </a:rPr>
              <a:t>				informally authorized (data access pending)</a:t>
            </a:r>
            <a:endParaRPr lang="en-US" sz="2000" i="1" dirty="0"/>
          </a:p>
          <a:p>
            <a:pPr lvl="2"/>
            <a:r>
              <a:rPr lang="en-US" sz="2000" b="1" i="1" dirty="0">
                <a:solidFill>
                  <a:schemeClr val="accent6">
                    <a:lumMod val="75000"/>
                  </a:schemeClr>
                </a:solidFill>
              </a:rPr>
              <a:t>ALSPAC	 			</a:t>
            </a:r>
            <a:r>
              <a:rPr lang="en-US" sz="2000" dirty="0"/>
              <a:t>Application form submitted in August 2021 (authorization pending)</a:t>
            </a:r>
          </a:p>
          <a:p>
            <a:pPr lvl="2"/>
            <a:r>
              <a:rPr lang="en-US" sz="2000" b="1" i="1" dirty="0" err="1">
                <a:solidFill>
                  <a:schemeClr val="accent6">
                    <a:lumMod val="75000"/>
                  </a:schemeClr>
                </a:solidFill>
              </a:rPr>
              <a:t>Pelagie</a:t>
            </a:r>
            <a:r>
              <a:rPr lang="en-US" sz="2000" b="1" i="1" dirty="0"/>
              <a:t> 				</a:t>
            </a:r>
            <a:r>
              <a:rPr lang="en-US" sz="2000" dirty="0"/>
              <a:t>Authorized access to the database </a:t>
            </a:r>
          </a:p>
          <a:p>
            <a:pPr lvl="2"/>
            <a:r>
              <a:rPr lang="en-US" sz="2000" dirty="0"/>
              <a:t>				Remote access through </a:t>
            </a:r>
            <a:r>
              <a:rPr lang="en-US" sz="2000" dirty="0" err="1"/>
              <a:t>Datashield</a:t>
            </a:r>
            <a:r>
              <a:rPr lang="en-US" sz="2000" dirty="0"/>
              <a:t> / Athlete pending</a:t>
            </a:r>
          </a:p>
          <a:p>
            <a:pPr lvl="2"/>
            <a:r>
              <a:rPr lang="en-US" sz="2000" b="1" i="1" dirty="0">
                <a:solidFill>
                  <a:schemeClr val="accent6">
                    <a:lumMod val="75000"/>
                  </a:schemeClr>
                </a:solidFill>
              </a:rPr>
              <a:t>NOWAC / </a:t>
            </a:r>
            <a:r>
              <a:rPr lang="en-US" sz="2000" b="1" i="1" dirty="0" err="1">
                <a:solidFill>
                  <a:schemeClr val="accent6">
                    <a:lumMod val="75000"/>
                  </a:schemeClr>
                </a:solidFill>
              </a:rPr>
              <a:t>Tromsø</a:t>
            </a:r>
            <a:r>
              <a:rPr lang="en-US" sz="2000" b="1" i="1" dirty="0">
                <a:solidFill>
                  <a:schemeClr val="accent6">
                    <a:lumMod val="75000"/>
                  </a:schemeClr>
                </a:solidFill>
              </a:rPr>
              <a:t> cohort</a:t>
            </a:r>
            <a:r>
              <a:rPr lang="en-US" sz="2000" dirty="0"/>
              <a:t>		Authorizations pending</a:t>
            </a:r>
          </a:p>
          <a:p>
            <a:pPr lvl="2"/>
            <a:endParaRPr lang="en-US" sz="2000" b="1" i="1" dirty="0">
              <a:solidFill>
                <a:schemeClr val="accent6">
                  <a:lumMod val="75000"/>
                </a:schemeClr>
              </a:solidFill>
            </a:endParaRPr>
          </a:p>
          <a:p>
            <a:pPr lvl="2"/>
            <a:r>
              <a:rPr lang="en-US" sz="2000" b="1" i="1" dirty="0"/>
              <a:t>Biological samples		</a:t>
            </a:r>
            <a:r>
              <a:rPr lang="en-US" sz="2000" i="1" dirty="0"/>
              <a:t>Depending on new partner currently sought for –omics analyses</a:t>
            </a:r>
            <a:endParaRPr lang="en-US" sz="2000" dirty="0"/>
          </a:p>
        </p:txBody>
      </p:sp>
      <p:pic>
        <p:nvPicPr>
          <p:cNvPr id="8" name="Graphique 7" descr="Badge Tick1 avec un remplissage uni">
            <a:extLst>
              <a:ext uri="{FF2B5EF4-FFF2-40B4-BE49-F238E27FC236}">
                <a16:creationId xmlns:a16="http://schemas.microsoft.com/office/drawing/2014/main" id="{90A793D5-674F-45EA-BD3B-3A27C4625F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328" y="3065444"/>
            <a:ext cx="278844" cy="278844"/>
          </a:xfrm>
          <a:prstGeom prst="rect">
            <a:avLst/>
          </a:prstGeom>
        </p:spPr>
      </p:pic>
      <p:pic>
        <p:nvPicPr>
          <p:cNvPr id="10" name="Graphique 9" descr="Badge point d’interrogation avec un remplissage uni">
            <a:extLst>
              <a:ext uri="{FF2B5EF4-FFF2-40B4-BE49-F238E27FC236}">
                <a16:creationId xmlns:a16="http://schemas.microsoft.com/office/drawing/2014/main" id="{C160E550-81D0-41C1-B4B3-612EA6AEE1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328" y="5560970"/>
            <a:ext cx="280800" cy="280800"/>
          </a:xfrm>
          <a:prstGeom prst="rect">
            <a:avLst/>
          </a:prstGeom>
        </p:spPr>
      </p:pic>
      <p:pic>
        <p:nvPicPr>
          <p:cNvPr id="11" name="Image 10">
            <a:extLst>
              <a:ext uri="{FF2B5EF4-FFF2-40B4-BE49-F238E27FC236}">
                <a16:creationId xmlns:a16="http://schemas.microsoft.com/office/drawing/2014/main" id="{1B662062-F772-41E1-AE67-F4FBF881255C}"/>
              </a:ext>
            </a:extLst>
          </p:cNvPr>
          <p:cNvPicPr/>
          <p:nvPr/>
        </p:nvPicPr>
        <p:blipFill rotWithShape="1">
          <a:blip r:embed="rId7"/>
          <a:srcRect l="2310" t="10458" r="74458" b="46213"/>
          <a:stretch/>
        </p:blipFill>
        <p:spPr>
          <a:xfrm>
            <a:off x="10372458" y="148346"/>
            <a:ext cx="1512114" cy="1664185"/>
          </a:xfrm>
          <a:prstGeom prst="rect">
            <a:avLst/>
          </a:prstGeom>
        </p:spPr>
      </p:pic>
      <p:pic>
        <p:nvPicPr>
          <p:cNvPr id="12" name="Graphique 11" descr="Badge Tick1 avec un remplissage uni">
            <a:extLst>
              <a:ext uri="{FF2B5EF4-FFF2-40B4-BE49-F238E27FC236}">
                <a16:creationId xmlns:a16="http://schemas.microsoft.com/office/drawing/2014/main" id="{179DA3C3-B28B-4558-8622-6E955A671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328" y="4011337"/>
            <a:ext cx="278844" cy="278844"/>
          </a:xfrm>
          <a:prstGeom prst="rect">
            <a:avLst/>
          </a:prstGeom>
        </p:spPr>
      </p:pic>
      <p:pic>
        <p:nvPicPr>
          <p:cNvPr id="13" name="Graphique 12" descr="Badge Tick1 avec un remplissage uni">
            <a:extLst>
              <a:ext uri="{FF2B5EF4-FFF2-40B4-BE49-F238E27FC236}">
                <a16:creationId xmlns:a16="http://schemas.microsoft.com/office/drawing/2014/main" id="{4FCE020D-F544-4751-9385-41E4425E4B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328" y="3409187"/>
            <a:ext cx="278844" cy="278844"/>
          </a:xfrm>
          <a:prstGeom prst="rect">
            <a:avLst/>
          </a:prstGeom>
        </p:spPr>
      </p:pic>
      <p:pic>
        <p:nvPicPr>
          <p:cNvPr id="14" name="Graphique 13" descr="Badge Tick1 avec un remplissage uni">
            <a:extLst>
              <a:ext uri="{FF2B5EF4-FFF2-40B4-BE49-F238E27FC236}">
                <a16:creationId xmlns:a16="http://schemas.microsoft.com/office/drawing/2014/main" id="{6DE8B5B1-7C2D-45E9-A813-B347CE8FDD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328" y="4342761"/>
            <a:ext cx="278844" cy="278844"/>
          </a:xfrm>
          <a:prstGeom prst="rect">
            <a:avLst/>
          </a:prstGeom>
        </p:spPr>
      </p:pic>
      <p:pic>
        <p:nvPicPr>
          <p:cNvPr id="15" name="Graphique 14" descr="Badge Tick1 avec un remplissage uni">
            <a:extLst>
              <a:ext uri="{FF2B5EF4-FFF2-40B4-BE49-F238E27FC236}">
                <a16:creationId xmlns:a16="http://schemas.microsoft.com/office/drawing/2014/main" id="{54D6BBBC-895E-411F-861D-3FE8D3FEDA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328" y="4922280"/>
            <a:ext cx="278844" cy="278844"/>
          </a:xfrm>
          <a:prstGeom prst="rect">
            <a:avLst/>
          </a:prstGeom>
        </p:spPr>
      </p:pic>
      <p:cxnSp>
        <p:nvCxnSpPr>
          <p:cNvPr id="9" name="Connecteur droit 8">
            <a:extLst>
              <a:ext uri="{FF2B5EF4-FFF2-40B4-BE49-F238E27FC236}">
                <a16:creationId xmlns:a16="http://schemas.microsoft.com/office/drawing/2014/main" id="{C94AAACA-2B2C-47DD-B58F-4760BB88DCCE}"/>
              </a:ext>
            </a:extLst>
          </p:cNvPr>
          <p:cNvCxnSpPr/>
          <p:nvPr/>
        </p:nvCxnSpPr>
        <p:spPr>
          <a:xfrm>
            <a:off x="552328" y="3389553"/>
            <a:ext cx="10891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91F3082C-1F50-49FC-8B76-AE20C0874878}"/>
              </a:ext>
            </a:extLst>
          </p:cNvPr>
          <p:cNvCxnSpPr/>
          <p:nvPr/>
        </p:nvCxnSpPr>
        <p:spPr>
          <a:xfrm>
            <a:off x="605142" y="3985571"/>
            <a:ext cx="10891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F7D571C-B4AE-45E0-8586-1FAD827CC985}"/>
              </a:ext>
            </a:extLst>
          </p:cNvPr>
          <p:cNvCxnSpPr/>
          <p:nvPr/>
        </p:nvCxnSpPr>
        <p:spPr>
          <a:xfrm>
            <a:off x="587039" y="4329604"/>
            <a:ext cx="10891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EAE042B9-74A1-461C-A241-B48536ABEC5B}"/>
              </a:ext>
            </a:extLst>
          </p:cNvPr>
          <p:cNvCxnSpPr/>
          <p:nvPr/>
        </p:nvCxnSpPr>
        <p:spPr>
          <a:xfrm>
            <a:off x="587036" y="4936192"/>
            <a:ext cx="10891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E07C0E1E-DE24-41ED-92B5-FA73504303C7}"/>
              </a:ext>
            </a:extLst>
          </p:cNvPr>
          <p:cNvCxnSpPr/>
          <p:nvPr/>
        </p:nvCxnSpPr>
        <p:spPr>
          <a:xfrm>
            <a:off x="614190" y="5388862"/>
            <a:ext cx="10891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974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A29E709-113F-4C66-B845-C82AE70F5986}"/>
              </a:ext>
            </a:extLst>
          </p:cNvPr>
          <p:cNvSpPr txBox="1"/>
          <p:nvPr/>
        </p:nvSpPr>
        <p:spPr>
          <a:xfrm>
            <a:off x="512747" y="-77517"/>
            <a:ext cx="10502781" cy="369332"/>
          </a:xfrm>
          <a:prstGeom prst="rect">
            <a:avLst/>
          </a:prstGeom>
          <a:noFill/>
        </p:spPr>
        <p:txBody>
          <a:bodyPr wrap="square">
            <a:spAutoFit/>
          </a:bodyPr>
          <a:lstStyle/>
          <a:p>
            <a:r>
              <a:rPr lang="fr-FR" dirty="0"/>
              <a:t> </a:t>
            </a:r>
          </a:p>
        </p:txBody>
      </p:sp>
      <p:pic>
        <p:nvPicPr>
          <p:cNvPr id="4" name="Image 3">
            <a:extLst>
              <a:ext uri="{FF2B5EF4-FFF2-40B4-BE49-F238E27FC236}">
                <a16:creationId xmlns:a16="http://schemas.microsoft.com/office/drawing/2014/main" id="{730F597E-0D66-4D56-8124-5592F62C1B22}"/>
              </a:ext>
            </a:extLst>
          </p:cNvPr>
          <p:cNvPicPr>
            <a:picLocks noChangeAspect="1"/>
          </p:cNvPicPr>
          <p:nvPr/>
        </p:nvPicPr>
        <p:blipFill>
          <a:blip r:embed="rId3"/>
          <a:stretch>
            <a:fillRect/>
          </a:stretch>
        </p:blipFill>
        <p:spPr>
          <a:xfrm>
            <a:off x="637395" y="1855295"/>
            <a:ext cx="5325870" cy="4012518"/>
          </a:xfrm>
          <a:prstGeom prst="rect">
            <a:avLst/>
          </a:prstGeom>
        </p:spPr>
      </p:pic>
      <p:pic>
        <p:nvPicPr>
          <p:cNvPr id="7" name="Image 6">
            <a:extLst>
              <a:ext uri="{FF2B5EF4-FFF2-40B4-BE49-F238E27FC236}">
                <a16:creationId xmlns:a16="http://schemas.microsoft.com/office/drawing/2014/main" id="{4349711C-3376-40F4-8424-DDD8703B986D}"/>
              </a:ext>
            </a:extLst>
          </p:cNvPr>
          <p:cNvPicPr>
            <a:picLocks noChangeAspect="1"/>
          </p:cNvPicPr>
          <p:nvPr/>
        </p:nvPicPr>
        <p:blipFill>
          <a:blip r:embed="rId4"/>
          <a:stretch>
            <a:fillRect/>
          </a:stretch>
        </p:blipFill>
        <p:spPr>
          <a:xfrm>
            <a:off x="6157428" y="1855295"/>
            <a:ext cx="5164418" cy="4098955"/>
          </a:xfrm>
          <a:prstGeom prst="rect">
            <a:avLst/>
          </a:prstGeom>
        </p:spPr>
      </p:pic>
      <p:sp>
        <p:nvSpPr>
          <p:cNvPr id="10" name="ZoneTexte 9">
            <a:extLst>
              <a:ext uri="{FF2B5EF4-FFF2-40B4-BE49-F238E27FC236}">
                <a16:creationId xmlns:a16="http://schemas.microsoft.com/office/drawing/2014/main" id="{067E8A86-80C2-4891-97C4-4C78E155C12A}"/>
              </a:ext>
            </a:extLst>
          </p:cNvPr>
          <p:cNvSpPr txBox="1"/>
          <p:nvPr/>
        </p:nvSpPr>
        <p:spPr>
          <a:xfrm>
            <a:off x="76175" y="6497999"/>
            <a:ext cx="11189110" cy="261610"/>
          </a:xfrm>
          <a:prstGeom prst="rect">
            <a:avLst/>
          </a:prstGeom>
          <a:noFill/>
        </p:spPr>
        <p:txBody>
          <a:bodyPr wrap="square">
            <a:spAutoFit/>
          </a:bodyPr>
          <a:lstStyle/>
          <a:p>
            <a:r>
              <a:rPr lang="en-US" sz="1100" dirty="0"/>
              <a:t>Early-life exposome and lung function in children in Europe: an analysis of data from the longitudinal, population-based HELIX cohort. </a:t>
            </a:r>
            <a:r>
              <a:rPr lang="en-US" sz="1100" dirty="0" err="1"/>
              <a:t>Lydiane</a:t>
            </a:r>
            <a:r>
              <a:rPr lang="en-US" sz="1100" dirty="0"/>
              <a:t> </a:t>
            </a:r>
            <a:r>
              <a:rPr lang="en-US" sz="1100" dirty="0" err="1"/>
              <a:t>Agier</a:t>
            </a:r>
            <a:r>
              <a:rPr lang="en-US" sz="1100" dirty="0"/>
              <a:t> et al. Lancet Planet Health 2019; 3: e81–92</a:t>
            </a:r>
            <a:endParaRPr lang="fr-FR" sz="1100" dirty="0"/>
          </a:p>
        </p:txBody>
      </p:sp>
      <p:pic>
        <p:nvPicPr>
          <p:cNvPr id="11" name="Image 10">
            <a:extLst>
              <a:ext uri="{FF2B5EF4-FFF2-40B4-BE49-F238E27FC236}">
                <a16:creationId xmlns:a16="http://schemas.microsoft.com/office/drawing/2014/main" id="{2D71013F-8514-47AF-802E-E6A294BE17B7}"/>
              </a:ext>
            </a:extLst>
          </p:cNvPr>
          <p:cNvPicPr>
            <a:picLocks noChangeAspect="1"/>
          </p:cNvPicPr>
          <p:nvPr/>
        </p:nvPicPr>
        <p:blipFill>
          <a:blip r:embed="rId5"/>
          <a:stretch>
            <a:fillRect/>
          </a:stretch>
        </p:blipFill>
        <p:spPr>
          <a:xfrm>
            <a:off x="2046631" y="30855"/>
            <a:ext cx="5621010" cy="1607975"/>
          </a:xfrm>
          <a:prstGeom prst="rect">
            <a:avLst/>
          </a:prstGeom>
        </p:spPr>
      </p:pic>
      <p:sp>
        <p:nvSpPr>
          <p:cNvPr id="12" name="Espace réservé du contenu 2">
            <a:extLst>
              <a:ext uri="{FF2B5EF4-FFF2-40B4-BE49-F238E27FC236}">
                <a16:creationId xmlns:a16="http://schemas.microsoft.com/office/drawing/2014/main" id="{C89A4AA2-FC51-4AD9-92AE-99AEAA7FCAE7}"/>
              </a:ext>
            </a:extLst>
          </p:cNvPr>
          <p:cNvSpPr txBox="1">
            <a:spLocks/>
          </p:cNvSpPr>
          <p:nvPr/>
        </p:nvSpPr>
        <p:spPr>
          <a:xfrm>
            <a:off x="82521" y="71030"/>
            <a:ext cx="1810190" cy="504001"/>
          </a:xfrm>
          <a:prstGeom prst="rect">
            <a:avLst/>
          </a:prstGeom>
          <a:solidFill>
            <a:srgbClr val="E70073"/>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buFont typeface="Arial" panose="020B0604020202020204" pitchFamily="34" charset="0"/>
              <a:buNone/>
            </a:pPr>
            <a:r>
              <a:rPr lang="fr-FR" sz="1400" b="1" i="1" dirty="0">
                <a:solidFill>
                  <a:schemeClr val="bg1"/>
                </a:solidFill>
                <a:latin typeface="Century Gothic" panose="020B0502020202020204" pitchFamily="34" charset="0"/>
              </a:rPr>
              <a:t>Example </a:t>
            </a:r>
            <a:r>
              <a:rPr lang="fr-FR" sz="1400" b="1" i="1" dirty="0" err="1">
                <a:solidFill>
                  <a:schemeClr val="bg1"/>
                </a:solidFill>
                <a:latin typeface="Century Gothic" panose="020B0502020202020204" pitchFamily="34" charset="0"/>
              </a:rPr>
              <a:t>ExWAS</a:t>
            </a:r>
            <a:endParaRPr lang="fr-FR" sz="1400" b="1" i="1" dirty="0">
              <a:solidFill>
                <a:schemeClr val="bg1"/>
              </a:solidFill>
              <a:latin typeface="Century Gothic" panose="020B0502020202020204" pitchFamily="34" charset="0"/>
            </a:endParaRPr>
          </a:p>
          <a:p>
            <a:pPr marL="0" lvl="1" indent="0">
              <a:lnSpc>
                <a:spcPct val="110000"/>
              </a:lnSpc>
              <a:buFont typeface="Arial" panose="020B0604020202020204" pitchFamily="34" charset="0"/>
              <a:buNone/>
            </a:pPr>
            <a:r>
              <a:rPr lang="fr-FR" sz="1400" b="1" dirty="0">
                <a:solidFill>
                  <a:schemeClr val="bg1"/>
                </a:solidFill>
                <a:latin typeface="Century Gothic" panose="020B0502020202020204" pitchFamily="34" charset="0"/>
              </a:rPr>
              <a:t>The HELIX </a:t>
            </a:r>
            <a:r>
              <a:rPr lang="fr-FR" sz="1400" b="1" dirty="0" err="1">
                <a:solidFill>
                  <a:schemeClr val="bg1"/>
                </a:solidFill>
                <a:latin typeface="Century Gothic" panose="020B0502020202020204" pitchFamily="34" charset="0"/>
              </a:rPr>
              <a:t>project</a:t>
            </a:r>
            <a:endParaRPr lang="fr-FR" sz="1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36861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5156132-EE3D-4F7C-800F-9BED6055EBD0}"/>
              </a:ext>
            </a:extLst>
          </p:cNvPr>
          <p:cNvSpPr txBox="1"/>
          <p:nvPr/>
        </p:nvSpPr>
        <p:spPr>
          <a:xfrm>
            <a:off x="2057880" y="71030"/>
            <a:ext cx="8659281" cy="584775"/>
          </a:xfrm>
          <a:prstGeom prst="rect">
            <a:avLst/>
          </a:prstGeom>
          <a:noFill/>
        </p:spPr>
        <p:txBody>
          <a:bodyPr wrap="square">
            <a:spAutoFit/>
          </a:bodyPr>
          <a:lstStyle/>
          <a:p>
            <a:r>
              <a:rPr lang="fr-FR" b="1" dirty="0"/>
              <a:t>An </a:t>
            </a:r>
            <a:r>
              <a:rPr lang="fr-FR" b="1" dirty="0" err="1"/>
              <a:t>external</a:t>
            </a:r>
            <a:r>
              <a:rPr lang="fr-FR" b="1" dirty="0"/>
              <a:t> </a:t>
            </a:r>
            <a:r>
              <a:rPr lang="fr-FR" b="1" dirty="0" err="1"/>
              <a:t>exposome-wide</a:t>
            </a:r>
            <a:r>
              <a:rPr lang="fr-FR" b="1" dirty="0"/>
              <a:t> association </a:t>
            </a:r>
            <a:r>
              <a:rPr lang="fr-FR" b="1" dirty="0" err="1"/>
              <a:t>study</a:t>
            </a:r>
            <a:r>
              <a:rPr lang="fr-FR" b="1" dirty="0"/>
              <a:t> of COVID-19 </a:t>
            </a:r>
            <a:r>
              <a:rPr lang="fr-FR" b="1" dirty="0" err="1"/>
              <a:t>mortality</a:t>
            </a:r>
            <a:r>
              <a:rPr lang="fr-FR" b="1" dirty="0"/>
              <a:t> in the United States. </a:t>
            </a:r>
          </a:p>
          <a:p>
            <a:r>
              <a:rPr lang="fr-FR" sz="1400" i="1" dirty="0"/>
              <a:t>Hu et al. </a:t>
            </a:r>
            <a:r>
              <a:rPr lang="en-US" sz="1400" i="1" dirty="0"/>
              <a:t>Science of the Total Environment 768 (2021) 144832</a:t>
            </a:r>
            <a:endParaRPr lang="fr-FR" sz="1400" i="1" dirty="0"/>
          </a:p>
        </p:txBody>
      </p:sp>
      <p:pic>
        <p:nvPicPr>
          <p:cNvPr id="6" name="Image 5">
            <a:extLst>
              <a:ext uri="{FF2B5EF4-FFF2-40B4-BE49-F238E27FC236}">
                <a16:creationId xmlns:a16="http://schemas.microsoft.com/office/drawing/2014/main" id="{2F3EB9A3-A9E2-4929-B1C1-4A45A59C5772}"/>
              </a:ext>
            </a:extLst>
          </p:cNvPr>
          <p:cNvPicPr>
            <a:picLocks noChangeAspect="1"/>
          </p:cNvPicPr>
          <p:nvPr/>
        </p:nvPicPr>
        <p:blipFill>
          <a:blip r:embed="rId3"/>
          <a:stretch>
            <a:fillRect/>
          </a:stretch>
        </p:blipFill>
        <p:spPr>
          <a:xfrm>
            <a:off x="187934" y="906276"/>
            <a:ext cx="4654845" cy="1680437"/>
          </a:xfrm>
          <a:prstGeom prst="rect">
            <a:avLst/>
          </a:prstGeom>
        </p:spPr>
      </p:pic>
      <p:pic>
        <p:nvPicPr>
          <p:cNvPr id="8" name="Image 7">
            <a:extLst>
              <a:ext uri="{FF2B5EF4-FFF2-40B4-BE49-F238E27FC236}">
                <a16:creationId xmlns:a16="http://schemas.microsoft.com/office/drawing/2014/main" id="{A1D2F4F9-9A97-4172-AE55-7A85EAA932A9}"/>
              </a:ext>
            </a:extLst>
          </p:cNvPr>
          <p:cNvPicPr>
            <a:picLocks noChangeAspect="1"/>
          </p:cNvPicPr>
          <p:nvPr/>
        </p:nvPicPr>
        <p:blipFill>
          <a:blip r:embed="rId4"/>
          <a:stretch>
            <a:fillRect/>
          </a:stretch>
        </p:blipFill>
        <p:spPr>
          <a:xfrm>
            <a:off x="138774" y="2515538"/>
            <a:ext cx="4647944" cy="755679"/>
          </a:xfrm>
          <a:prstGeom prst="rect">
            <a:avLst/>
          </a:prstGeom>
        </p:spPr>
      </p:pic>
      <p:pic>
        <p:nvPicPr>
          <p:cNvPr id="10" name="Image 9">
            <a:extLst>
              <a:ext uri="{FF2B5EF4-FFF2-40B4-BE49-F238E27FC236}">
                <a16:creationId xmlns:a16="http://schemas.microsoft.com/office/drawing/2014/main" id="{DCE5F0BD-5FB2-4CBC-B8E3-849F37F6F782}"/>
              </a:ext>
            </a:extLst>
          </p:cNvPr>
          <p:cNvPicPr>
            <a:picLocks noChangeAspect="1"/>
          </p:cNvPicPr>
          <p:nvPr/>
        </p:nvPicPr>
        <p:blipFill rotWithShape="1">
          <a:blip r:embed="rId5"/>
          <a:srcRect r="48226"/>
          <a:stretch/>
        </p:blipFill>
        <p:spPr>
          <a:xfrm>
            <a:off x="187934" y="4428834"/>
            <a:ext cx="4288158" cy="1952301"/>
          </a:xfrm>
          <a:prstGeom prst="rect">
            <a:avLst/>
          </a:prstGeom>
        </p:spPr>
      </p:pic>
      <p:pic>
        <p:nvPicPr>
          <p:cNvPr id="12" name="Image 11">
            <a:extLst>
              <a:ext uri="{FF2B5EF4-FFF2-40B4-BE49-F238E27FC236}">
                <a16:creationId xmlns:a16="http://schemas.microsoft.com/office/drawing/2014/main" id="{545A3B3B-D520-44DE-BE25-BAD109E37CC9}"/>
              </a:ext>
            </a:extLst>
          </p:cNvPr>
          <p:cNvPicPr>
            <a:picLocks noChangeAspect="1"/>
          </p:cNvPicPr>
          <p:nvPr/>
        </p:nvPicPr>
        <p:blipFill>
          <a:blip r:embed="rId6"/>
          <a:stretch>
            <a:fillRect/>
          </a:stretch>
        </p:blipFill>
        <p:spPr>
          <a:xfrm>
            <a:off x="5230213" y="1055390"/>
            <a:ext cx="6235759" cy="3147901"/>
          </a:xfrm>
          <a:prstGeom prst="rect">
            <a:avLst/>
          </a:prstGeom>
        </p:spPr>
      </p:pic>
      <p:pic>
        <p:nvPicPr>
          <p:cNvPr id="14" name="Image 13">
            <a:extLst>
              <a:ext uri="{FF2B5EF4-FFF2-40B4-BE49-F238E27FC236}">
                <a16:creationId xmlns:a16="http://schemas.microsoft.com/office/drawing/2014/main" id="{A083B3A0-199A-49A2-8074-3EFAE8CC155C}"/>
              </a:ext>
            </a:extLst>
          </p:cNvPr>
          <p:cNvPicPr>
            <a:picLocks noChangeAspect="1"/>
          </p:cNvPicPr>
          <p:nvPr/>
        </p:nvPicPr>
        <p:blipFill>
          <a:blip r:embed="rId7"/>
          <a:stretch>
            <a:fillRect/>
          </a:stretch>
        </p:blipFill>
        <p:spPr>
          <a:xfrm>
            <a:off x="5230213" y="4376351"/>
            <a:ext cx="6832167" cy="2294642"/>
          </a:xfrm>
          <a:prstGeom prst="rect">
            <a:avLst/>
          </a:prstGeom>
        </p:spPr>
      </p:pic>
      <p:sp>
        <p:nvSpPr>
          <p:cNvPr id="17" name="Espace réservé du contenu 2">
            <a:extLst>
              <a:ext uri="{FF2B5EF4-FFF2-40B4-BE49-F238E27FC236}">
                <a16:creationId xmlns:a16="http://schemas.microsoft.com/office/drawing/2014/main" id="{D3CFC14A-A5CD-408A-A5CA-E71F98882646}"/>
              </a:ext>
            </a:extLst>
          </p:cNvPr>
          <p:cNvSpPr txBox="1">
            <a:spLocks/>
          </p:cNvSpPr>
          <p:nvPr/>
        </p:nvSpPr>
        <p:spPr>
          <a:xfrm>
            <a:off x="82521" y="71030"/>
            <a:ext cx="1810190" cy="504001"/>
          </a:xfrm>
          <a:prstGeom prst="rect">
            <a:avLst/>
          </a:prstGeom>
          <a:solidFill>
            <a:srgbClr val="E70073"/>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buFont typeface="Arial" panose="020B0604020202020204" pitchFamily="34" charset="0"/>
              <a:buNone/>
            </a:pPr>
            <a:r>
              <a:rPr lang="fr-FR" sz="1400" b="1" i="1" dirty="0">
                <a:solidFill>
                  <a:schemeClr val="bg1"/>
                </a:solidFill>
                <a:latin typeface="Century Gothic" panose="020B0502020202020204" pitchFamily="34" charset="0"/>
              </a:rPr>
              <a:t>Example </a:t>
            </a:r>
            <a:r>
              <a:rPr lang="fr-FR" sz="1400" b="1" i="1" dirty="0" err="1">
                <a:solidFill>
                  <a:schemeClr val="bg1"/>
                </a:solidFill>
                <a:latin typeface="Century Gothic" panose="020B0502020202020204" pitchFamily="34" charset="0"/>
              </a:rPr>
              <a:t>ExWAS</a:t>
            </a:r>
            <a:r>
              <a:rPr lang="fr-FR" sz="1400" b="1" i="1" dirty="0">
                <a:solidFill>
                  <a:schemeClr val="bg1"/>
                </a:solidFill>
                <a:latin typeface="Century Gothic" panose="020B0502020202020204" pitchFamily="34" charset="0"/>
              </a:rPr>
              <a:t> (2)</a:t>
            </a:r>
          </a:p>
          <a:p>
            <a:pPr marL="0" lvl="1" indent="0">
              <a:lnSpc>
                <a:spcPct val="110000"/>
              </a:lnSpc>
              <a:buFont typeface="Arial" panose="020B0604020202020204" pitchFamily="34" charset="0"/>
              <a:buNone/>
            </a:pPr>
            <a:r>
              <a:rPr lang="fr-FR" sz="1400" b="1" dirty="0">
                <a:solidFill>
                  <a:schemeClr val="bg1"/>
                </a:solidFill>
                <a:latin typeface="Century Gothic" panose="020B0502020202020204" pitchFamily="34" charset="0"/>
              </a:rPr>
              <a:t>COVID-19</a:t>
            </a:r>
          </a:p>
        </p:txBody>
      </p:sp>
    </p:spTree>
    <p:extLst>
      <p:ext uri="{BB962C8B-B14F-4D97-AF65-F5344CB8AC3E}">
        <p14:creationId xmlns:p14="http://schemas.microsoft.com/office/powerpoint/2010/main" val="861321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EF768855-169A-4A31-84DB-46CCD9AFF2DD}"/>
              </a:ext>
            </a:extLst>
          </p:cNvPr>
          <p:cNvSpPr>
            <a:spLocks noGrp="1"/>
          </p:cNvSpPr>
          <p:nvPr>
            <p:ph type="sldNum" sz="quarter" idx="12"/>
          </p:nvPr>
        </p:nvSpPr>
        <p:spPr/>
        <p:txBody>
          <a:bodyPr/>
          <a:lstStyle/>
          <a:p>
            <a:fld id="{C726DED8-A52F-734C-904E-54829A63AD48}" type="slidenum">
              <a:rPr lang="fr-FR" smtClean="0"/>
              <a:pPr/>
              <a:t>32</a:t>
            </a:fld>
            <a:endParaRPr lang="fr-FR" dirty="0"/>
          </a:p>
        </p:txBody>
      </p:sp>
      <p:sp>
        <p:nvSpPr>
          <p:cNvPr id="2" name="Titre 1">
            <a:extLst>
              <a:ext uri="{FF2B5EF4-FFF2-40B4-BE49-F238E27FC236}">
                <a16:creationId xmlns:a16="http://schemas.microsoft.com/office/drawing/2014/main" id="{A89D536C-736B-4114-87BA-1DAF31201835}"/>
              </a:ext>
            </a:extLst>
          </p:cNvPr>
          <p:cNvSpPr>
            <a:spLocks noGrp="1"/>
          </p:cNvSpPr>
          <p:nvPr>
            <p:ph type="title"/>
          </p:nvPr>
        </p:nvSpPr>
        <p:spPr/>
        <p:txBody>
          <a:bodyPr/>
          <a:lstStyle/>
          <a:p>
            <a:r>
              <a:rPr lang="fr-FR" sz="3600" b="1" cap="small" dirty="0">
                <a:latin typeface="Montserrat" pitchFamily="2" charset="77"/>
              </a:rPr>
              <a:t>Clustering</a:t>
            </a:r>
            <a:endParaRPr lang="fr-FR" sz="3600" i="1" cap="small" dirty="0">
              <a:latin typeface="Montserrat" pitchFamily="2" charset="77"/>
            </a:endParaRPr>
          </a:p>
        </p:txBody>
      </p:sp>
      <p:sp>
        <p:nvSpPr>
          <p:cNvPr id="10" name="Espace réservé du contenu 9">
            <a:extLst>
              <a:ext uri="{FF2B5EF4-FFF2-40B4-BE49-F238E27FC236}">
                <a16:creationId xmlns:a16="http://schemas.microsoft.com/office/drawing/2014/main" id="{2CDDBD46-E066-40EE-96B5-9C79B8810932}"/>
              </a:ext>
            </a:extLst>
          </p:cNvPr>
          <p:cNvSpPr>
            <a:spLocks noGrp="1"/>
          </p:cNvSpPr>
          <p:nvPr>
            <p:ph sz="half" idx="14"/>
          </p:nvPr>
        </p:nvSpPr>
        <p:spPr/>
        <p:txBody>
          <a:bodyPr/>
          <a:lstStyle/>
          <a:p>
            <a:endParaRPr lang="fr-FR"/>
          </a:p>
        </p:txBody>
      </p:sp>
      <p:pic>
        <p:nvPicPr>
          <p:cNvPr id="6" name="Image 5">
            <a:extLst>
              <a:ext uri="{FF2B5EF4-FFF2-40B4-BE49-F238E27FC236}">
                <a16:creationId xmlns:a16="http://schemas.microsoft.com/office/drawing/2014/main" id="{F3546B58-8A30-47A2-BFBD-769D86612E56}"/>
              </a:ext>
            </a:extLst>
          </p:cNvPr>
          <p:cNvPicPr>
            <a:picLocks noChangeAspect="1"/>
          </p:cNvPicPr>
          <p:nvPr/>
        </p:nvPicPr>
        <p:blipFill>
          <a:blip r:embed="rId2">
            <a:duotone>
              <a:schemeClr val="bg2">
                <a:shade val="45000"/>
                <a:satMod val="135000"/>
              </a:schemeClr>
              <a:prstClr val="white"/>
            </a:duotone>
          </a:blip>
          <a:stretch>
            <a:fillRect/>
          </a:stretch>
        </p:blipFill>
        <p:spPr>
          <a:xfrm>
            <a:off x="6490440" y="724736"/>
            <a:ext cx="4986607" cy="54998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8971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B7A1E2-CF79-4B5C-8355-2FBA25909C08}"/>
              </a:ext>
            </a:extLst>
          </p:cNvPr>
          <p:cNvSpPr/>
          <p:nvPr/>
        </p:nvSpPr>
        <p:spPr>
          <a:xfrm>
            <a:off x="505513" y="1811048"/>
            <a:ext cx="10976961" cy="4862870"/>
          </a:xfrm>
          <a:prstGeom prst="rect">
            <a:avLst/>
          </a:prstGeom>
        </p:spPr>
        <p:txBody>
          <a:bodyPr wrap="square">
            <a:spAutoFit/>
          </a:bodyPr>
          <a:lstStyle/>
          <a:p>
            <a:pPr>
              <a:spcAft>
                <a:spcPts val="0"/>
              </a:spcAft>
            </a:pPr>
            <a:r>
              <a:rPr lang="en-GB" sz="1600" b="1" dirty="0">
                <a:solidFill>
                  <a:srgbClr val="E70073"/>
                </a:solidFill>
                <a:ea typeface="Times New Roman" panose="02020603050405020304" pitchFamily="18" charset="0"/>
              </a:rPr>
              <a:t>Two main research questions </a:t>
            </a:r>
            <a:r>
              <a:rPr lang="en-GB" sz="1200" dirty="0">
                <a:solidFill>
                  <a:srgbClr val="E70073"/>
                </a:solidFill>
                <a:ea typeface="Times New Roman" panose="02020603050405020304" pitchFamily="18" charset="0"/>
              </a:rPr>
              <a:t> </a:t>
            </a:r>
          </a:p>
          <a:p>
            <a:pPr>
              <a:spcAft>
                <a:spcPts val="0"/>
              </a:spcAft>
            </a:pPr>
            <a:r>
              <a:rPr lang="en-GB" sz="1200" dirty="0">
                <a:ea typeface="Times New Roman" panose="02020603050405020304" pitchFamily="18" charset="0"/>
              </a:rPr>
              <a:t>  </a:t>
            </a:r>
            <a:endParaRPr lang="fr-FR" sz="1400" dirty="0">
              <a:ea typeface="Times New Roman" panose="02020603050405020304" pitchFamily="18" charset="0"/>
            </a:endParaRPr>
          </a:p>
          <a:p>
            <a:pPr marL="342900" lvl="0" indent="-342900" algn="just">
              <a:spcAft>
                <a:spcPts val="600"/>
              </a:spcAft>
              <a:buFont typeface="Calibri" panose="020F0502020204030204" pitchFamily="34" charset="0"/>
              <a:buChar char="-"/>
            </a:pPr>
            <a:r>
              <a:rPr lang="en-US" sz="1600" b="1" dirty="0">
                <a:solidFill>
                  <a:schemeClr val="accent5">
                    <a:lumMod val="75000"/>
                  </a:schemeClr>
                </a:solidFill>
                <a:ea typeface="Times New Roman" panose="02020603050405020304" pitchFamily="18" charset="0"/>
                <a:cs typeface="Calibri" panose="020F0502020204030204" pitchFamily="34" charset="0"/>
              </a:rPr>
              <a:t>Is there specific exposome(s) associated with particular COPD or CF phenotypes? </a:t>
            </a:r>
            <a:r>
              <a:rPr lang="fr-FR" sz="1600" b="1" dirty="0" err="1">
                <a:solidFill>
                  <a:schemeClr val="accent5">
                    <a:lumMod val="75000"/>
                  </a:schemeClr>
                </a:solidFill>
                <a:ea typeface="Times New Roman" panose="02020603050405020304" pitchFamily="18" charset="0"/>
                <a:cs typeface="Calibri" panose="020F0502020204030204" pitchFamily="34" charset="0"/>
              </a:rPr>
              <a:t>Does</a:t>
            </a:r>
            <a:r>
              <a:rPr lang="fr-FR" sz="1600" b="1" dirty="0">
                <a:solidFill>
                  <a:schemeClr val="accent5">
                    <a:lumMod val="75000"/>
                  </a:schemeClr>
                </a:solidFill>
                <a:ea typeface="Times New Roman" panose="02020603050405020304" pitchFamily="18" charset="0"/>
                <a:cs typeface="Calibri" panose="020F0502020204030204" pitchFamily="34" charset="0"/>
              </a:rPr>
              <a:t> </a:t>
            </a:r>
            <a:r>
              <a:rPr lang="fr-FR" sz="1600" b="1" dirty="0" err="1">
                <a:solidFill>
                  <a:schemeClr val="accent5">
                    <a:lumMod val="75000"/>
                  </a:schemeClr>
                </a:solidFill>
                <a:ea typeface="Times New Roman" panose="02020603050405020304" pitchFamily="18" charset="0"/>
                <a:cs typeface="Calibri" panose="020F0502020204030204" pitchFamily="34" charset="0"/>
              </a:rPr>
              <a:t>similar</a:t>
            </a:r>
            <a:r>
              <a:rPr lang="fr-FR" sz="1600" b="1" dirty="0">
                <a:solidFill>
                  <a:schemeClr val="accent5">
                    <a:lumMod val="75000"/>
                  </a:schemeClr>
                </a:solidFill>
                <a:ea typeface="Times New Roman" panose="02020603050405020304" pitchFamily="18" charset="0"/>
                <a:cs typeface="Calibri" panose="020F0502020204030204" pitchFamily="34" charset="0"/>
              </a:rPr>
              <a:t> </a:t>
            </a:r>
            <a:r>
              <a:rPr lang="fr-FR" sz="1600" b="1" dirty="0" err="1">
                <a:solidFill>
                  <a:schemeClr val="accent5">
                    <a:lumMod val="75000"/>
                  </a:schemeClr>
                </a:solidFill>
                <a:ea typeface="Times New Roman" panose="02020603050405020304" pitchFamily="18" charset="0"/>
                <a:cs typeface="Calibri" panose="020F0502020204030204" pitchFamily="34" charset="0"/>
              </a:rPr>
              <a:t>exposome</a:t>
            </a:r>
            <a:r>
              <a:rPr lang="fr-FR" sz="1600" b="1" dirty="0">
                <a:solidFill>
                  <a:schemeClr val="accent5">
                    <a:lumMod val="75000"/>
                  </a:schemeClr>
                </a:solidFill>
                <a:ea typeface="Times New Roman" panose="02020603050405020304" pitchFamily="18" charset="0"/>
                <a:cs typeface="Calibri" panose="020F0502020204030204" pitchFamily="34" charset="0"/>
              </a:rPr>
              <a:t> impact COPD and CF the </a:t>
            </a:r>
            <a:r>
              <a:rPr lang="fr-FR" sz="1600" b="1" dirty="0" err="1">
                <a:solidFill>
                  <a:schemeClr val="accent5">
                    <a:lumMod val="75000"/>
                  </a:schemeClr>
                </a:solidFill>
                <a:ea typeface="Times New Roman" panose="02020603050405020304" pitchFamily="18" charset="0"/>
                <a:cs typeface="Calibri" panose="020F0502020204030204" pitchFamily="34" charset="0"/>
              </a:rPr>
              <a:t>same</a:t>
            </a:r>
            <a:r>
              <a:rPr lang="fr-FR" sz="1600" b="1" dirty="0">
                <a:solidFill>
                  <a:schemeClr val="accent5">
                    <a:lumMod val="75000"/>
                  </a:schemeClr>
                </a:solidFill>
                <a:ea typeface="Times New Roman" panose="02020603050405020304" pitchFamily="18" charset="0"/>
                <a:cs typeface="Calibri" panose="020F0502020204030204" pitchFamily="34" charset="0"/>
              </a:rPr>
              <a:t>? </a:t>
            </a:r>
            <a:endParaRPr lang="fr-FR" b="1" dirty="0">
              <a:solidFill>
                <a:schemeClr val="accent5">
                  <a:lumMod val="75000"/>
                </a:schemeClr>
              </a:solidFill>
              <a:ea typeface="Times New Roman" panose="02020603050405020304" pitchFamily="18" charset="0"/>
              <a:cs typeface="Calibri" panose="020F0502020204030204" pitchFamily="34" charset="0"/>
            </a:endParaRPr>
          </a:p>
          <a:p>
            <a:pPr marL="342900" lvl="0" indent="-342900" algn="just">
              <a:spcAft>
                <a:spcPts val="600"/>
              </a:spcAft>
              <a:buFont typeface="Calibri" panose="020F0502020204030204" pitchFamily="34" charset="0"/>
              <a:buChar char="-"/>
            </a:pPr>
            <a:r>
              <a:rPr lang="en-US" sz="1600" b="1" dirty="0">
                <a:solidFill>
                  <a:schemeClr val="accent5">
                    <a:lumMod val="75000"/>
                  </a:schemeClr>
                </a:solidFill>
                <a:ea typeface="Times New Roman" panose="02020603050405020304" pitchFamily="18" charset="0"/>
                <a:cs typeface="Calibri" panose="020F0502020204030204" pitchFamily="34" charset="0"/>
              </a:rPr>
              <a:t>Is there specific exposome(s) linked to lung function trajectories and maximal achieved lung function at early adulthood </a:t>
            </a:r>
            <a:r>
              <a:rPr lang="en-US" sz="1400" dirty="0">
                <a:ea typeface="Times New Roman" panose="02020603050405020304" pitchFamily="18" charset="0"/>
                <a:cs typeface="Calibri" panose="020F0502020204030204" pitchFamily="34" charset="0"/>
              </a:rPr>
              <a:t>(taken as an early determinant of COPD and CF outcome)? </a:t>
            </a:r>
            <a:endParaRPr lang="fr-FR" sz="1600" dirty="0">
              <a:ea typeface="Times New Roman" panose="02020603050405020304" pitchFamily="18" charset="0"/>
              <a:cs typeface="Calibri" panose="020F0502020204030204" pitchFamily="34" charset="0"/>
            </a:endParaRPr>
          </a:p>
          <a:p>
            <a:pPr marL="342900" lvl="0" indent="-342900" algn="just">
              <a:spcAft>
                <a:spcPts val="600"/>
              </a:spcAft>
              <a:buFont typeface="Calibri" panose="020F0502020204030204" pitchFamily="34" charset="0"/>
              <a:buChar char="-"/>
            </a:pPr>
            <a:endParaRPr lang="fr-FR" sz="1600" dirty="0">
              <a:ea typeface="Times New Roman" panose="02020603050405020304" pitchFamily="18" charset="0"/>
              <a:cs typeface="Calibri" panose="020F0502020204030204" pitchFamily="34" charset="0"/>
            </a:endParaRPr>
          </a:p>
          <a:p>
            <a:pPr lvl="0" algn="just">
              <a:spcAft>
                <a:spcPts val="600"/>
              </a:spcAft>
            </a:pPr>
            <a:r>
              <a:rPr lang="fr-FR" sz="1600" b="1" dirty="0">
                <a:solidFill>
                  <a:srgbClr val="E70073"/>
                </a:solidFill>
                <a:ea typeface="Times New Roman" panose="02020603050405020304" pitchFamily="18" charset="0"/>
                <a:cs typeface="Calibri" panose="020F0502020204030204" pitchFamily="34" charset="0"/>
              </a:rPr>
              <a:t>Clustering </a:t>
            </a:r>
            <a:r>
              <a:rPr lang="fr-FR" sz="1600" b="1" dirty="0" err="1">
                <a:solidFill>
                  <a:srgbClr val="E70073"/>
                </a:solidFill>
                <a:ea typeface="Times New Roman" panose="02020603050405020304" pitchFamily="18" charset="0"/>
                <a:cs typeface="Calibri" panose="020F0502020204030204" pitchFamily="34" charset="0"/>
              </a:rPr>
              <a:t>approaches</a:t>
            </a:r>
            <a:r>
              <a:rPr lang="fr-FR" sz="1600" b="1" dirty="0">
                <a:solidFill>
                  <a:srgbClr val="E70073"/>
                </a:solidFill>
                <a:ea typeface="Times New Roman" panose="02020603050405020304" pitchFamily="18" charset="0"/>
                <a:cs typeface="Calibri" panose="020F0502020204030204" pitchFamily="34" charset="0"/>
              </a:rPr>
              <a:t> </a:t>
            </a:r>
          </a:p>
          <a:p>
            <a:pPr marL="342900" indent="-342900">
              <a:buFont typeface="Arial" panose="020B0604020202020204" pitchFamily="34" charset="0"/>
              <a:buChar char="•"/>
            </a:pPr>
            <a:r>
              <a:rPr lang="en-US" sz="2000" b="1" i="1" dirty="0">
                <a:solidFill>
                  <a:schemeClr val="accent5">
                    <a:lumMod val="75000"/>
                  </a:schemeClr>
                </a:solidFill>
              </a:rPr>
              <a:t>Phenotypic clustering</a:t>
            </a:r>
            <a:endParaRPr lang="en-US" sz="2000" b="1" dirty="0">
              <a:solidFill>
                <a:schemeClr val="accent5">
                  <a:lumMod val="75000"/>
                </a:schemeClr>
              </a:solidFill>
            </a:endParaRPr>
          </a:p>
          <a:p>
            <a:pPr lvl="1" indent="0">
              <a:buNone/>
            </a:pPr>
            <a:r>
              <a:rPr lang="en-US" sz="2000" dirty="0"/>
              <a:t>Unsupervised clustering algorithms to identify phenotypic clusters based on disease severity/outcomes/exposome in CF/COPD patients</a:t>
            </a:r>
          </a:p>
          <a:p>
            <a:pPr lvl="1"/>
            <a:endParaRPr lang="fr-FR" sz="2000" dirty="0"/>
          </a:p>
          <a:p>
            <a:pPr marL="342900" indent="-342900">
              <a:buFont typeface="Arial" panose="020B0604020202020204" pitchFamily="34" charset="0"/>
              <a:buChar char="•"/>
            </a:pPr>
            <a:r>
              <a:rPr lang="en-US" sz="2000" b="1" i="1" dirty="0">
                <a:solidFill>
                  <a:schemeClr val="accent5">
                    <a:lumMod val="75000"/>
                  </a:schemeClr>
                </a:solidFill>
              </a:rPr>
              <a:t>Lung function trajectories</a:t>
            </a:r>
          </a:p>
          <a:p>
            <a:pPr lvl="1" indent="0">
              <a:buNone/>
            </a:pPr>
            <a:r>
              <a:rPr lang="en-US" sz="2000" dirty="0"/>
              <a:t>Dynamic clustering based on longitudinal data to identify </a:t>
            </a:r>
            <a:r>
              <a:rPr lang="en-US" sz="2000" b="1" dirty="0"/>
              <a:t>typical trajectories in lung function evolution over time</a:t>
            </a:r>
          </a:p>
          <a:p>
            <a:pPr lvl="1" indent="0">
              <a:buNone/>
            </a:pPr>
            <a:r>
              <a:rPr lang="en-US" sz="1400" dirty="0"/>
              <a:t>Either considering early life period until reaching maximal achieved lung function, </a:t>
            </a:r>
          </a:p>
          <a:p>
            <a:pPr lvl="1" indent="0">
              <a:buNone/>
            </a:pPr>
            <a:r>
              <a:rPr lang="en-US" sz="1400" dirty="0"/>
              <a:t>or considering lung decline in COPD/CF patients.</a:t>
            </a:r>
            <a:r>
              <a:rPr lang="en-US" sz="1400" dirty="0">
                <a:ea typeface="Times New Roman" panose="02020603050405020304" pitchFamily="18" charset="0"/>
              </a:rPr>
              <a:t> </a:t>
            </a:r>
            <a:endParaRPr lang="fr-FR" sz="1600" dirty="0">
              <a:effectLst/>
              <a:ea typeface="Times New Roman" panose="02020603050405020304" pitchFamily="18" charset="0"/>
            </a:endParaRPr>
          </a:p>
        </p:txBody>
      </p:sp>
      <p:sp>
        <p:nvSpPr>
          <p:cNvPr id="7" name="Espace réservé du contenu 2">
            <a:extLst>
              <a:ext uri="{FF2B5EF4-FFF2-40B4-BE49-F238E27FC236}">
                <a16:creationId xmlns:a16="http://schemas.microsoft.com/office/drawing/2014/main" id="{C8447E63-D6E7-45D1-8A12-70FB05DCB1CB}"/>
              </a:ext>
            </a:extLst>
          </p:cNvPr>
          <p:cNvSpPr txBox="1">
            <a:spLocks/>
          </p:cNvSpPr>
          <p:nvPr/>
        </p:nvSpPr>
        <p:spPr>
          <a:xfrm>
            <a:off x="921164" y="486080"/>
            <a:ext cx="4631911" cy="73342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800" dirty="0">
                <a:solidFill>
                  <a:schemeClr val="accent5">
                    <a:lumMod val="75000"/>
                  </a:schemeClr>
                </a:solidFill>
                <a:latin typeface="Century Gothic" panose="020B0502020202020204" pitchFamily="34" charset="0"/>
                <a:ea typeface="+mj-ea"/>
                <a:cs typeface="+mj-cs"/>
              </a:rPr>
              <a:t>Task 2.3: Descriptive analyses and phenotypic characterization </a:t>
            </a:r>
            <a:endParaRPr lang="fr-FR" sz="1800" dirty="0">
              <a:solidFill>
                <a:schemeClr val="accent5">
                  <a:lumMod val="75000"/>
                </a:schemeClr>
              </a:solidFill>
              <a:latin typeface="Century Gothic" panose="020B0502020202020204" pitchFamily="34" charset="0"/>
              <a:ea typeface="+mj-ea"/>
              <a:cs typeface="+mj-cs"/>
            </a:endParaRPr>
          </a:p>
        </p:txBody>
      </p:sp>
      <p:sp>
        <p:nvSpPr>
          <p:cNvPr id="8" name="Espace réservé du contenu 2">
            <a:extLst>
              <a:ext uri="{FF2B5EF4-FFF2-40B4-BE49-F238E27FC236}">
                <a16:creationId xmlns:a16="http://schemas.microsoft.com/office/drawing/2014/main" id="{A90EB169-2258-4420-9499-7BC80F5E28AF}"/>
              </a:ext>
            </a:extLst>
          </p:cNvPr>
          <p:cNvSpPr txBox="1">
            <a:spLocks/>
          </p:cNvSpPr>
          <p:nvPr/>
        </p:nvSpPr>
        <p:spPr>
          <a:xfrm>
            <a:off x="6807377" y="486080"/>
            <a:ext cx="5240633" cy="52272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800" dirty="0">
                <a:solidFill>
                  <a:schemeClr val="accent5">
                    <a:lumMod val="75000"/>
                  </a:schemeClr>
                </a:solidFill>
                <a:latin typeface="Century Gothic" panose="020B0502020202020204" pitchFamily="34" charset="0"/>
                <a:ea typeface="+mj-ea"/>
                <a:cs typeface="+mj-cs"/>
              </a:rPr>
              <a:t>Task 2.4: Exposome-phenotype associations </a:t>
            </a:r>
            <a:endParaRPr lang="fr-FR" sz="1800" dirty="0">
              <a:solidFill>
                <a:schemeClr val="accent5">
                  <a:lumMod val="75000"/>
                </a:schemeClr>
              </a:solidFill>
              <a:latin typeface="Century Gothic" panose="020B0502020202020204" pitchFamily="34" charset="0"/>
              <a:ea typeface="+mj-ea"/>
              <a:cs typeface="+mj-cs"/>
            </a:endParaRPr>
          </a:p>
        </p:txBody>
      </p:sp>
      <p:sp>
        <p:nvSpPr>
          <p:cNvPr id="9" name="Flèche : droite 8">
            <a:extLst>
              <a:ext uri="{FF2B5EF4-FFF2-40B4-BE49-F238E27FC236}">
                <a16:creationId xmlns:a16="http://schemas.microsoft.com/office/drawing/2014/main" id="{EA0F6B0E-7974-41BC-823E-C7D6F1CF5B66}"/>
              </a:ext>
            </a:extLst>
          </p:cNvPr>
          <p:cNvSpPr/>
          <p:nvPr/>
        </p:nvSpPr>
        <p:spPr>
          <a:xfrm>
            <a:off x="6191092" y="615063"/>
            <a:ext cx="352426" cy="295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roite 9">
            <a:extLst>
              <a:ext uri="{FF2B5EF4-FFF2-40B4-BE49-F238E27FC236}">
                <a16:creationId xmlns:a16="http://schemas.microsoft.com/office/drawing/2014/main" id="{CD474E1F-A75A-4FC7-8484-40B4B1EFD29A}"/>
              </a:ext>
            </a:extLst>
          </p:cNvPr>
          <p:cNvSpPr/>
          <p:nvPr/>
        </p:nvSpPr>
        <p:spPr>
          <a:xfrm flipH="1">
            <a:off x="5802650" y="615062"/>
            <a:ext cx="366710" cy="295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7265272-DEF9-4D1A-85FA-1016BA89FBB1}"/>
              </a:ext>
            </a:extLst>
          </p:cNvPr>
          <p:cNvSpPr/>
          <p:nvPr/>
        </p:nvSpPr>
        <p:spPr>
          <a:xfrm>
            <a:off x="921164" y="1099348"/>
            <a:ext cx="7972567" cy="430887"/>
          </a:xfrm>
          <a:prstGeom prst="rect">
            <a:avLst/>
          </a:prstGeom>
        </p:spPr>
        <p:txBody>
          <a:bodyPr wrap="square">
            <a:spAutoFit/>
          </a:bodyPr>
          <a:lstStyle/>
          <a:p>
            <a:pPr>
              <a:spcBef>
                <a:spcPct val="0"/>
              </a:spcBef>
              <a:buNone/>
            </a:pPr>
            <a:r>
              <a:rPr lang="en-US" sz="1050" dirty="0">
                <a:solidFill>
                  <a:schemeClr val="tx1">
                    <a:lumMod val="50000"/>
                    <a:lumOff val="50000"/>
                  </a:schemeClr>
                </a:solidFill>
                <a:latin typeface="+mj-lt"/>
              </a:rPr>
              <a:t>Leader: INSERM 1.B; Contributors: LISA, all cohort partners + DMI</a:t>
            </a:r>
          </a:p>
          <a:p>
            <a:pPr>
              <a:spcBef>
                <a:spcPct val="0"/>
              </a:spcBef>
              <a:buNone/>
            </a:pPr>
            <a:r>
              <a:rPr lang="en-US" sz="1050" dirty="0">
                <a:solidFill>
                  <a:schemeClr val="tx1">
                    <a:lumMod val="50000"/>
                    <a:lumOff val="50000"/>
                  </a:schemeClr>
                </a:solidFill>
                <a:latin typeface="+mj-lt"/>
              </a:rPr>
              <a:t>Start date: M12  End date: M36</a:t>
            </a:r>
            <a:endParaRPr lang="fr-FR" sz="1050" dirty="0">
              <a:solidFill>
                <a:schemeClr val="tx1">
                  <a:lumMod val="50000"/>
                  <a:lumOff val="50000"/>
                </a:schemeClr>
              </a:solidFill>
              <a:latin typeface="+mj-lt"/>
            </a:endParaRPr>
          </a:p>
        </p:txBody>
      </p:sp>
      <p:pic>
        <p:nvPicPr>
          <p:cNvPr id="12" name="Image 11">
            <a:extLst>
              <a:ext uri="{FF2B5EF4-FFF2-40B4-BE49-F238E27FC236}">
                <a16:creationId xmlns:a16="http://schemas.microsoft.com/office/drawing/2014/main" id="{F2757068-6EC8-45E3-A983-2CE8BE9E3839}"/>
              </a:ext>
            </a:extLst>
          </p:cNvPr>
          <p:cNvPicPr>
            <a:picLocks noChangeAspect="1"/>
          </p:cNvPicPr>
          <p:nvPr/>
        </p:nvPicPr>
        <p:blipFill>
          <a:blip r:embed="rId2">
            <a:duotone>
              <a:schemeClr val="bg2">
                <a:shade val="45000"/>
                <a:satMod val="135000"/>
              </a:schemeClr>
              <a:prstClr val="white"/>
            </a:duotone>
          </a:blip>
          <a:stretch>
            <a:fillRect/>
          </a:stretch>
        </p:blipFill>
        <p:spPr>
          <a:xfrm>
            <a:off x="172826" y="633769"/>
            <a:ext cx="665374" cy="665374"/>
          </a:xfrm>
          <a:prstGeom prst="rect">
            <a:avLst/>
          </a:prstGeom>
        </p:spPr>
      </p:pic>
      <p:pic>
        <p:nvPicPr>
          <p:cNvPr id="13" name="Image 12">
            <a:extLst>
              <a:ext uri="{FF2B5EF4-FFF2-40B4-BE49-F238E27FC236}">
                <a16:creationId xmlns:a16="http://schemas.microsoft.com/office/drawing/2014/main" id="{FD0BB947-885C-4A18-B15B-DFB0DEE162E0}"/>
              </a:ext>
            </a:extLst>
          </p:cNvPr>
          <p:cNvPicPr>
            <a:picLocks noChangeAspect="1"/>
          </p:cNvPicPr>
          <p:nvPr/>
        </p:nvPicPr>
        <p:blipFill>
          <a:blip r:embed="rId3"/>
          <a:stretch>
            <a:fillRect/>
          </a:stretch>
        </p:blipFill>
        <p:spPr>
          <a:xfrm>
            <a:off x="93389" y="120947"/>
            <a:ext cx="1569826" cy="378670"/>
          </a:xfrm>
          <a:prstGeom prst="rect">
            <a:avLst/>
          </a:prstGeom>
        </p:spPr>
      </p:pic>
    </p:spTree>
    <p:extLst>
      <p:ext uri="{BB962C8B-B14F-4D97-AF65-F5344CB8AC3E}">
        <p14:creationId xmlns:p14="http://schemas.microsoft.com/office/powerpoint/2010/main" val="4038120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CCEB7-0B87-4B7E-BF06-3E26A1515516}"/>
              </a:ext>
            </a:extLst>
          </p:cNvPr>
          <p:cNvSpPr>
            <a:spLocks noGrp="1"/>
          </p:cNvSpPr>
          <p:nvPr>
            <p:ph type="title"/>
          </p:nvPr>
        </p:nvSpPr>
        <p:spPr>
          <a:xfrm>
            <a:off x="217433" y="148580"/>
            <a:ext cx="11473200" cy="422664"/>
          </a:xfrm>
        </p:spPr>
        <p:txBody>
          <a:bodyPr/>
          <a:lstStyle/>
          <a:p>
            <a:r>
              <a:rPr lang="fr-FR" sz="3600" b="1" dirty="0"/>
              <a:t>Clustering</a:t>
            </a:r>
          </a:p>
        </p:txBody>
      </p:sp>
      <p:sp>
        <p:nvSpPr>
          <p:cNvPr id="5" name="ZoneTexte 4">
            <a:extLst>
              <a:ext uri="{FF2B5EF4-FFF2-40B4-BE49-F238E27FC236}">
                <a16:creationId xmlns:a16="http://schemas.microsoft.com/office/drawing/2014/main" id="{78ABAD7D-A72A-4C73-864D-E34DAEAD3D72}"/>
              </a:ext>
            </a:extLst>
          </p:cNvPr>
          <p:cNvSpPr txBox="1"/>
          <p:nvPr/>
        </p:nvSpPr>
        <p:spPr>
          <a:xfrm>
            <a:off x="251883" y="1476437"/>
            <a:ext cx="7932349" cy="5016758"/>
          </a:xfrm>
          <a:prstGeom prst="rect">
            <a:avLst/>
          </a:prstGeom>
          <a:noFill/>
        </p:spPr>
        <p:txBody>
          <a:bodyPr wrap="square">
            <a:spAutoFit/>
          </a:bodyPr>
          <a:lstStyle/>
          <a:p>
            <a:r>
              <a:rPr lang="fr-FR" sz="2000" b="1" dirty="0"/>
              <a:t>Multiple clustering </a:t>
            </a:r>
            <a:r>
              <a:rPr lang="fr-FR" sz="2000" b="1" dirty="0" err="1"/>
              <a:t>methods</a:t>
            </a:r>
            <a:r>
              <a:rPr lang="fr-FR" sz="2000" b="1" dirty="0"/>
              <a:t> have been </a:t>
            </a:r>
            <a:r>
              <a:rPr lang="fr-FR" sz="2000" b="1" dirty="0" err="1"/>
              <a:t>developped</a:t>
            </a:r>
            <a:r>
              <a:rPr lang="fr-FR" sz="2000" b="1" dirty="0"/>
              <a:t>, e.g. </a:t>
            </a:r>
          </a:p>
          <a:p>
            <a:pPr marL="285750" indent="-285750">
              <a:buFontTx/>
              <a:buChar char="-"/>
            </a:pPr>
            <a:r>
              <a:rPr lang="fr-FR" sz="2000" dirty="0" err="1"/>
              <a:t>Partitioning</a:t>
            </a:r>
            <a:r>
              <a:rPr lang="fr-FR" sz="2000" dirty="0"/>
              <a:t>: k-</a:t>
            </a:r>
            <a:r>
              <a:rPr lang="fr-FR" sz="2000" dirty="0" err="1"/>
              <a:t>means</a:t>
            </a:r>
            <a:r>
              <a:rPr lang="fr-FR" sz="2000" dirty="0"/>
              <a:t> </a:t>
            </a:r>
          </a:p>
          <a:p>
            <a:pPr marL="285750" indent="-285750">
              <a:buFontTx/>
              <a:buChar char="-"/>
            </a:pPr>
            <a:r>
              <a:rPr lang="fr-FR" sz="2000" dirty="0" err="1"/>
              <a:t>Hierarchical</a:t>
            </a:r>
            <a:r>
              <a:rPr lang="fr-FR" sz="2000" dirty="0"/>
              <a:t> </a:t>
            </a:r>
            <a:r>
              <a:rPr lang="fr-FR" sz="2000" dirty="0" err="1"/>
              <a:t>methods</a:t>
            </a:r>
            <a:r>
              <a:rPr lang="fr-FR" sz="2000" dirty="0"/>
              <a:t>: </a:t>
            </a:r>
            <a:r>
              <a:rPr lang="fr-FR" sz="2000" dirty="0" err="1"/>
              <a:t>ascending</a:t>
            </a:r>
            <a:r>
              <a:rPr lang="fr-FR" sz="2000" dirty="0"/>
              <a:t> and </a:t>
            </a:r>
            <a:r>
              <a:rPr lang="fr-FR" sz="2000" dirty="0" err="1"/>
              <a:t>descending</a:t>
            </a:r>
            <a:endParaRPr lang="fr-FR" sz="2000" dirty="0"/>
          </a:p>
          <a:p>
            <a:pPr marL="285750" indent="-285750">
              <a:buFontTx/>
              <a:buChar char="-"/>
            </a:pPr>
            <a:r>
              <a:rPr lang="fr-FR" sz="2000" dirty="0"/>
              <a:t>Density-</a:t>
            </a:r>
            <a:r>
              <a:rPr lang="fr-FR" sz="2000" dirty="0" err="1"/>
              <a:t>based</a:t>
            </a:r>
            <a:r>
              <a:rPr lang="fr-FR" sz="2000" dirty="0"/>
              <a:t> </a:t>
            </a:r>
            <a:r>
              <a:rPr lang="fr-FR" sz="2000" dirty="0" err="1"/>
              <a:t>methods</a:t>
            </a:r>
            <a:r>
              <a:rPr lang="fr-FR" sz="2000" dirty="0"/>
              <a:t> (DBSCAN)</a:t>
            </a:r>
          </a:p>
          <a:p>
            <a:pPr marL="285750" indent="-285750">
              <a:buFontTx/>
              <a:buChar char="-"/>
            </a:pPr>
            <a:r>
              <a:rPr lang="fr-FR" sz="2000" dirty="0"/>
              <a:t>Model-</a:t>
            </a:r>
            <a:r>
              <a:rPr lang="fr-FR" sz="2000" dirty="0" err="1"/>
              <a:t>based</a:t>
            </a:r>
            <a:r>
              <a:rPr lang="fr-FR" sz="2000" dirty="0"/>
              <a:t> </a:t>
            </a:r>
            <a:r>
              <a:rPr lang="fr-FR" sz="2000" dirty="0" err="1"/>
              <a:t>methods</a:t>
            </a:r>
            <a:r>
              <a:rPr lang="fr-FR" sz="2000" dirty="0"/>
              <a:t> (mixture </a:t>
            </a:r>
            <a:r>
              <a:rPr lang="fr-FR" sz="2000" dirty="0" err="1"/>
              <a:t>models</a:t>
            </a:r>
            <a:r>
              <a:rPr lang="fr-FR" sz="2000" dirty="0"/>
              <a:t>, latent classes </a:t>
            </a:r>
            <a:r>
              <a:rPr lang="fr-FR" sz="2000" dirty="0" err="1"/>
              <a:t>approaches</a:t>
            </a:r>
            <a:r>
              <a:rPr lang="fr-FR" sz="2000" dirty="0"/>
              <a:t>)</a:t>
            </a:r>
          </a:p>
          <a:p>
            <a:endParaRPr lang="fr-FR" sz="2000" b="1" dirty="0">
              <a:solidFill>
                <a:srgbClr val="C00000"/>
              </a:solidFill>
            </a:endParaRPr>
          </a:p>
          <a:p>
            <a:r>
              <a:rPr lang="fr-FR" sz="2000" b="1" dirty="0">
                <a:solidFill>
                  <a:srgbClr val="C00000"/>
                </a:solidFill>
              </a:rPr>
              <a:t>All </a:t>
            </a:r>
            <a:r>
              <a:rPr lang="fr-FR" sz="2000" b="1" dirty="0" err="1">
                <a:solidFill>
                  <a:srgbClr val="C00000"/>
                </a:solidFill>
              </a:rPr>
              <a:t>methods</a:t>
            </a:r>
            <a:r>
              <a:rPr lang="fr-FR" sz="2000" b="1" dirty="0">
                <a:solidFill>
                  <a:srgbClr val="C00000"/>
                </a:solidFill>
              </a:rPr>
              <a:t> must face </a:t>
            </a:r>
            <a:r>
              <a:rPr lang="fr-FR" sz="2000" b="1" dirty="0" err="1">
                <a:solidFill>
                  <a:srgbClr val="C00000"/>
                </a:solidFill>
              </a:rPr>
              <a:t>similar</a:t>
            </a:r>
            <a:r>
              <a:rPr lang="fr-FR" sz="2000" b="1" dirty="0">
                <a:solidFill>
                  <a:srgbClr val="C00000"/>
                </a:solidFill>
              </a:rPr>
              <a:t> </a:t>
            </a:r>
            <a:r>
              <a:rPr lang="fr-FR" sz="2000" b="1" dirty="0" err="1">
                <a:solidFill>
                  <a:srgbClr val="C00000"/>
                </a:solidFill>
              </a:rPr>
              <a:t>difficulties</a:t>
            </a:r>
            <a:r>
              <a:rPr lang="fr-FR" sz="2000" b="1" dirty="0">
                <a:solidFill>
                  <a:srgbClr val="C00000"/>
                </a:solidFill>
              </a:rPr>
              <a:t> and challenges</a:t>
            </a:r>
          </a:p>
          <a:p>
            <a:endParaRPr lang="fr-FR" sz="2000" dirty="0"/>
          </a:p>
          <a:p>
            <a:pPr marL="285750" indent="-285750">
              <a:buFont typeface="Arial" panose="020B0604020202020204" pitchFamily="34" charset="0"/>
              <a:buChar char="•"/>
            </a:pPr>
            <a:r>
              <a:rPr lang="fr-FR" sz="2000" b="1" dirty="0"/>
              <a:t>Handling of different data types / formats</a:t>
            </a:r>
            <a:r>
              <a:rPr lang="fr-FR" sz="2000" dirty="0"/>
              <a:t>: </a:t>
            </a:r>
            <a:r>
              <a:rPr lang="fr-FR" sz="2000" dirty="0" err="1"/>
              <a:t>binary</a:t>
            </a:r>
            <a:r>
              <a:rPr lang="fr-FR" sz="2000" dirty="0"/>
              <a:t>, </a:t>
            </a:r>
            <a:r>
              <a:rPr lang="fr-FR" sz="2000" dirty="0" err="1"/>
              <a:t>multicategorical</a:t>
            </a:r>
            <a:r>
              <a:rPr lang="fr-FR" sz="2000" dirty="0"/>
              <a:t>, </a:t>
            </a:r>
            <a:r>
              <a:rPr lang="fr-FR" sz="2000" dirty="0" err="1"/>
              <a:t>continuous</a:t>
            </a:r>
            <a:r>
              <a:rPr lang="fr-FR" sz="2000" dirty="0"/>
              <a:t>, ... ?</a:t>
            </a:r>
          </a:p>
          <a:p>
            <a:pPr marL="285750" indent="-285750">
              <a:buFont typeface="Arial" panose="020B0604020202020204" pitchFamily="34" charset="0"/>
              <a:buChar char="•"/>
            </a:pPr>
            <a:r>
              <a:rPr lang="fr-FR" sz="2000" dirty="0" err="1"/>
              <a:t>Defining</a:t>
            </a:r>
            <a:r>
              <a:rPr lang="fr-FR" sz="2000" dirty="0"/>
              <a:t> « </a:t>
            </a:r>
            <a:r>
              <a:rPr lang="fr-FR" sz="2000" b="1" dirty="0" err="1"/>
              <a:t>similarity</a:t>
            </a:r>
            <a:r>
              <a:rPr lang="fr-FR" sz="2000" b="1" dirty="0"/>
              <a:t> »</a:t>
            </a:r>
            <a:r>
              <a:rPr lang="fr-FR" sz="2000" dirty="0"/>
              <a:t> </a:t>
            </a:r>
            <a:r>
              <a:rPr lang="fr-FR" sz="2000" dirty="0" err="1"/>
              <a:t>between</a:t>
            </a:r>
            <a:r>
              <a:rPr lang="fr-FR" sz="2000" dirty="0"/>
              <a:t> observations ?</a:t>
            </a:r>
          </a:p>
          <a:p>
            <a:pPr marL="285750" indent="-285750">
              <a:buFont typeface="Arial" panose="020B0604020202020204" pitchFamily="34" charset="0"/>
              <a:buChar char="•"/>
            </a:pPr>
            <a:r>
              <a:rPr lang="fr-FR" sz="2000" dirty="0" err="1"/>
              <a:t>Defining</a:t>
            </a:r>
            <a:r>
              <a:rPr lang="fr-FR" sz="2000" dirty="0"/>
              <a:t> clusters </a:t>
            </a:r>
            <a:r>
              <a:rPr lang="fr-FR" sz="2000" b="1" dirty="0" err="1"/>
              <a:t>boundaries</a:t>
            </a:r>
            <a:r>
              <a:rPr lang="fr-FR" sz="2000" dirty="0"/>
              <a:t> ? </a:t>
            </a:r>
          </a:p>
          <a:p>
            <a:pPr marL="285750" indent="-285750">
              <a:buFont typeface="Arial" panose="020B0604020202020204" pitchFamily="34" charset="0"/>
              <a:buChar char="•"/>
            </a:pPr>
            <a:r>
              <a:rPr lang="fr-FR" sz="2000" dirty="0" err="1"/>
              <a:t>Assessing</a:t>
            </a:r>
            <a:r>
              <a:rPr lang="fr-FR" sz="2000" dirty="0"/>
              <a:t> clusters </a:t>
            </a:r>
            <a:r>
              <a:rPr lang="fr-FR" sz="2000" b="1" dirty="0" err="1"/>
              <a:t>validity</a:t>
            </a:r>
            <a:r>
              <a:rPr lang="fr-FR" sz="2000" dirty="0"/>
              <a:t> and </a:t>
            </a:r>
            <a:r>
              <a:rPr lang="fr-FR" sz="2000" b="1" dirty="0"/>
              <a:t>optimal </a:t>
            </a:r>
            <a:r>
              <a:rPr lang="fr-FR" sz="2000" b="1" dirty="0" err="1"/>
              <a:t>number</a:t>
            </a:r>
            <a:r>
              <a:rPr lang="fr-FR" sz="2000" b="1" dirty="0"/>
              <a:t> </a:t>
            </a:r>
            <a:r>
              <a:rPr lang="fr-FR" sz="2000" dirty="0"/>
              <a:t>? </a:t>
            </a:r>
          </a:p>
          <a:p>
            <a:pPr marL="285750" indent="-285750">
              <a:buFont typeface="Arial" panose="020B0604020202020204" pitchFamily="34" charset="0"/>
              <a:buChar char="•"/>
            </a:pPr>
            <a:r>
              <a:rPr lang="fr-FR" sz="2000" b="1" i="1" dirty="0" err="1">
                <a:solidFill>
                  <a:srgbClr val="C00000"/>
                </a:solidFill>
              </a:rPr>
              <a:t>Interpretating</a:t>
            </a:r>
            <a:r>
              <a:rPr lang="fr-FR" sz="2000" b="1" i="1" dirty="0">
                <a:solidFill>
                  <a:srgbClr val="C00000"/>
                </a:solidFill>
              </a:rPr>
              <a:t> </a:t>
            </a:r>
            <a:r>
              <a:rPr lang="fr-FR" sz="2000" b="1" i="1" dirty="0" err="1">
                <a:solidFill>
                  <a:srgbClr val="C00000"/>
                </a:solidFill>
              </a:rPr>
              <a:t>findings</a:t>
            </a:r>
            <a:r>
              <a:rPr lang="fr-FR" sz="2000" b="1" i="1" dirty="0">
                <a:solidFill>
                  <a:srgbClr val="C00000"/>
                </a:solidFill>
              </a:rPr>
              <a:t> and </a:t>
            </a:r>
            <a:r>
              <a:rPr lang="fr-FR" sz="2000" b="1" i="1" dirty="0" err="1">
                <a:solidFill>
                  <a:srgbClr val="C00000"/>
                </a:solidFill>
              </a:rPr>
              <a:t>clinical</a:t>
            </a:r>
            <a:r>
              <a:rPr lang="fr-FR" sz="2000" b="1" i="1" dirty="0">
                <a:solidFill>
                  <a:srgbClr val="C00000"/>
                </a:solidFill>
              </a:rPr>
              <a:t> relevance of the </a:t>
            </a:r>
            <a:r>
              <a:rPr lang="fr-FR" sz="2000" b="1" i="1" dirty="0" err="1">
                <a:solidFill>
                  <a:srgbClr val="C00000"/>
                </a:solidFill>
              </a:rPr>
              <a:t>identified</a:t>
            </a:r>
            <a:r>
              <a:rPr lang="fr-FR" sz="2000" b="1" i="1" dirty="0">
                <a:solidFill>
                  <a:srgbClr val="C00000"/>
                </a:solidFill>
              </a:rPr>
              <a:t> </a:t>
            </a:r>
            <a:r>
              <a:rPr lang="fr-FR" sz="2000" b="1" i="1" dirty="0" err="1">
                <a:solidFill>
                  <a:srgbClr val="C00000"/>
                </a:solidFill>
              </a:rPr>
              <a:t>subgroups</a:t>
            </a:r>
            <a:r>
              <a:rPr lang="fr-FR" sz="2000" b="1" i="1" dirty="0">
                <a:solidFill>
                  <a:srgbClr val="C00000"/>
                </a:solidFill>
              </a:rPr>
              <a:t> ?</a:t>
            </a:r>
            <a:endParaRPr lang="fr-FR" sz="2000" dirty="0">
              <a:solidFill>
                <a:srgbClr val="C00000"/>
              </a:solidFill>
            </a:endParaRPr>
          </a:p>
          <a:p>
            <a:pPr marL="285750" indent="-285750">
              <a:buFontTx/>
              <a:buChar char="-"/>
            </a:pPr>
            <a:endParaRPr lang="fr-FR" sz="2000" dirty="0"/>
          </a:p>
        </p:txBody>
      </p:sp>
      <p:pic>
        <p:nvPicPr>
          <p:cNvPr id="6" name="Image 5">
            <a:extLst>
              <a:ext uri="{FF2B5EF4-FFF2-40B4-BE49-F238E27FC236}">
                <a16:creationId xmlns:a16="http://schemas.microsoft.com/office/drawing/2014/main" id="{BC87CA3E-E238-4244-B908-9697AA6522FF}"/>
              </a:ext>
            </a:extLst>
          </p:cNvPr>
          <p:cNvPicPr>
            <a:picLocks noChangeAspect="1"/>
          </p:cNvPicPr>
          <p:nvPr/>
        </p:nvPicPr>
        <p:blipFill rotWithShape="1">
          <a:blip r:embed="rId2"/>
          <a:srcRect r="49382"/>
          <a:stretch/>
        </p:blipFill>
        <p:spPr>
          <a:xfrm>
            <a:off x="9250433" y="2761614"/>
            <a:ext cx="1371064" cy="1185041"/>
          </a:xfrm>
          <a:prstGeom prst="rect">
            <a:avLst/>
          </a:prstGeom>
        </p:spPr>
      </p:pic>
      <p:pic>
        <p:nvPicPr>
          <p:cNvPr id="7" name="Image 6">
            <a:extLst>
              <a:ext uri="{FF2B5EF4-FFF2-40B4-BE49-F238E27FC236}">
                <a16:creationId xmlns:a16="http://schemas.microsoft.com/office/drawing/2014/main" id="{796C1E2A-76E3-40D0-BB53-6A660C420998}"/>
              </a:ext>
            </a:extLst>
          </p:cNvPr>
          <p:cNvPicPr>
            <a:picLocks noChangeAspect="1"/>
          </p:cNvPicPr>
          <p:nvPr/>
        </p:nvPicPr>
        <p:blipFill>
          <a:blip r:embed="rId3"/>
          <a:stretch>
            <a:fillRect/>
          </a:stretch>
        </p:blipFill>
        <p:spPr>
          <a:xfrm>
            <a:off x="9394191" y="1476437"/>
            <a:ext cx="1083551" cy="1073031"/>
          </a:xfrm>
          <a:prstGeom prst="rect">
            <a:avLst/>
          </a:prstGeom>
        </p:spPr>
      </p:pic>
      <p:pic>
        <p:nvPicPr>
          <p:cNvPr id="8" name="Image 7">
            <a:extLst>
              <a:ext uri="{FF2B5EF4-FFF2-40B4-BE49-F238E27FC236}">
                <a16:creationId xmlns:a16="http://schemas.microsoft.com/office/drawing/2014/main" id="{6F3F1192-0611-463A-B6EF-DBFE747B795D}"/>
              </a:ext>
            </a:extLst>
          </p:cNvPr>
          <p:cNvPicPr>
            <a:picLocks noChangeAspect="1"/>
          </p:cNvPicPr>
          <p:nvPr/>
        </p:nvPicPr>
        <p:blipFill rotWithShape="1">
          <a:blip r:embed="rId2"/>
          <a:srcRect l="52197" r="-2708"/>
          <a:stretch/>
        </p:blipFill>
        <p:spPr>
          <a:xfrm>
            <a:off x="9253347" y="4254754"/>
            <a:ext cx="1368151" cy="1185041"/>
          </a:xfrm>
          <a:prstGeom prst="rect">
            <a:avLst/>
          </a:prstGeom>
        </p:spPr>
      </p:pic>
    </p:spTree>
    <p:extLst>
      <p:ext uri="{BB962C8B-B14F-4D97-AF65-F5344CB8AC3E}">
        <p14:creationId xmlns:p14="http://schemas.microsoft.com/office/powerpoint/2010/main" val="1127668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6D5A8C4-5B43-489B-968E-C7B66C638A39}"/>
              </a:ext>
            </a:extLst>
          </p:cNvPr>
          <p:cNvSpPr>
            <a:spLocks noGrp="1"/>
          </p:cNvSpPr>
          <p:nvPr>
            <p:ph type="body" sz="quarter" idx="4294967295"/>
          </p:nvPr>
        </p:nvSpPr>
        <p:spPr>
          <a:xfrm>
            <a:off x="142568" y="327230"/>
            <a:ext cx="5599471" cy="368300"/>
          </a:xfrm>
          <a:prstGeom prst="rect">
            <a:avLst/>
          </a:prstGeom>
        </p:spPr>
        <p:txBody>
          <a:bodyPr/>
          <a:lstStyle/>
          <a:p>
            <a:pPr marL="0" indent="0">
              <a:buNone/>
            </a:pPr>
            <a:r>
              <a:rPr lang="fr-FR" sz="3000" b="1" dirty="0">
                <a:solidFill>
                  <a:srgbClr val="962C76"/>
                </a:solidFill>
                <a:latin typeface="Montserrat" pitchFamily="2" charset="77"/>
                <a:ea typeface="+mj-ea"/>
                <a:cs typeface="+mj-cs"/>
              </a:rPr>
              <a:t>Self-</a:t>
            </a:r>
            <a:r>
              <a:rPr lang="fr-FR" sz="3000" b="1" dirty="0" err="1">
                <a:solidFill>
                  <a:srgbClr val="962C76"/>
                </a:solidFill>
                <a:latin typeface="Montserrat" pitchFamily="2" charset="77"/>
                <a:ea typeface="+mj-ea"/>
                <a:cs typeface="+mj-cs"/>
              </a:rPr>
              <a:t>Organizing</a:t>
            </a:r>
            <a:r>
              <a:rPr lang="fr-FR" sz="3000" b="1" dirty="0">
                <a:solidFill>
                  <a:srgbClr val="962C76"/>
                </a:solidFill>
                <a:latin typeface="Montserrat" pitchFamily="2" charset="77"/>
                <a:ea typeface="+mj-ea"/>
                <a:cs typeface="+mj-cs"/>
              </a:rPr>
              <a:t> </a:t>
            </a:r>
            <a:r>
              <a:rPr lang="fr-FR" sz="3000" b="1" dirty="0" err="1">
                <a:solidFill>
                  <a:srgbClr val="962C76"/>
                </a:solidFill>
                <a:latin typeface="Montserrat" pitchFamily="2" charset="77"/>
                <a:ea typeface="+mj-ea"/>
                <a:cs typeface="+mj-cs"/>
              </a:rPr>
              <a:t>Maps</a:t>
            </a:r>
            <a:r>
              <a:rPr lang="fr-FR" sz="3000" b="1" dirty="0">
                <a:solidFill>
                  <a:srgbClr val="962C76"/>
                </a:solidFill>
                <a:latin typeface="Montserrat" pitchFamily="2" charset="77"/>
                <a:ea typeface="+mj-ea"/>
                <a:cs typeface="+mj-cs"/>
              </a:rPr>
              <a:t> (</a:t>
            </a:r>
            <a:r>
              <a:rPr lang="fr-FR" sz="3000" b="1" dirty="0" err="1">
                <a:solidFill>
                  <a:srgbClr val="962C76"/>
                </a:solidFill>
                <a:latin typeface="Montserrat" pitchFamily="2" charset="77"/>
                <a:ea typeface="+mj-ea"/>
                <a:cs typeface="+mj-cs"/>
              </a:rPr>
              <a:t>SOMs</a:t>
            </a:r>
            <a:r>
              <a:rPr lang="fr-FR" sz="3000" b="1" dirty="0">
                <a:solidFill>
                  <a:srgbClr val="962C76"/>
                </a:solidFill>
                <a:latin typeface="Montserrat" pitchFamily="2" charset="77"/>
                <a:ea typeface="+mj-ea"/>
                <a:cs typeface="+mj-cs"/>
              </a:rPr>
              <a:t>)</a:t>
            </a:r>
          </a:p>
        </p:txBody>
      </p:sp>
      <p:sp>
        <p:nvSpPr>
          <p:cNvPr id="4" name="Espace réservé du texte 3">
            <a:extLst>
              <a:ext uri="{FF2B5EF4-FFF2-40B4-BE49-F238E27FC236}">
                <a16:creationId xmlns:a16="http://schemas.microsoft.com/office/drawing/2014/main" id="{D89877F9-12CB-42F1-85C2-5FE87DECB41D}"/>
              </a:ext>
            </a:extLst>
          </p:cNvPr>
          <p:cNvSpPr>
            <a:spLocks noGrp="1"/>
          </p:cNvSpPr>
          <p:nvPr>
            <p:ph type="body" sz="quarter" idx="4294967295"/>
          </p:nvPr>
        </p:nvSpPr>
        <p:spPr>
          <a:xfrm>
            <a:off x="239081" y="1194107"/>
            <a:ext cx="6617009" cy="4892675"/>
          </a:xfrm>
          <a:prstGeom prst="rect">
            <a:avLst/>
          </a:prstGeom>
        </p:spPr>
        <p:txBody>
          <a:bodyPr>
            <a:normAutofit/>
          </a:bodyPr>
          <a:lstStyle/>
          <a:p>
            <a:r>
              <a:rPr lang="fr-FR" sz="1800" dirty="0">
                <a:ea typeface="MS Mincho" panose="02020609040205080304" pitchFamily="49" charset="-128"/>
              </a:rPr>
              <a:t>Clustering </a:t>
            </a:r>
            <a:r>
              <a:rPr lang="fr-FR" sz="1800" dirty="0" err="1">
                <a:ea typeface="MS Mincho" panose="02020609040205080304" pitchFamily="49" charset="-128"/>
              </a:rPr>
              <a:t>approach</a:t>
            </a:r>
            <a:r>
              <a:rPr lang="fr-FR" sz="1800" dirty="0">
                <a:ea typeface="MS Mincho" panose="02020609040205080304" pitchFamily="49" charset="-128"/>
              </a:rPr>
              <a:t> </a:t>
            </a:r>
            <a:r>
              <a:rPr lang="fr-FR" sz="1800" dirty="0" err="1">
                <a:ea typeface="MS Mincho" panose="02020609040205080304" pitchFamily="49" charset="-128"/>
              </a:rPr>
              <a:t>allowing</a:t>
            </a:r>
            <a:r>
              <a:rPr lang="fr-FR" sz="1800" dirty="0">
                <a:ea typeface="MS Mincho" panose="02020609040205080304" pitchFamily="49" charset="-128"/>
              </a:rPr>
              <a:t> the building of 2D- </a:t>
            </a:r>
            <a:r>
              <a:rPr lang="fr-FR" sz="1800" dirty="0" err="1">
                <a:ea typeface="MS Mincho" panose="02020609040205080304" pitchFamily="49" charset="-128"/>
              </a:rPr>
              <a:t>maps</a:t>
            </a:r>
            <a:r>
              <a:rPr lang="fr-FR" sz="1800" dirty="0">
                <a:ea typeface="MS Mincho" panose="02020609040205080304" pitchFamily="49" charset="-128"/>
              </a:rPr>
              <a:t>, </a:t>
            </a:r>
            <a:r>
              <a:rPr lang="fr-FR" sz="1800" dirty="0" err="1">
                <a:ea typeface="MS Mincho" panose="02020609040205080304" pitchFamily="49" charset="-128"/>
              </a:rPr>
              <a:t>where</a:t>
            </a:r>
            <a:r>
              <a:rPr lang="fr-FR" sz="1800" dirty="0">
                <a:ea typeface="MS Mincho" panose="02020609040205080304" pitchFamily="49" charset="-128"/>
              </a:rPr>
              <a:t> </a:t>
            </a:r>
            <a:r>
              <a:rPr lang="fr-FR" sz="1800" dirty="0" err="1">
                <a:ea typeface="MS Mincho" panose="02020609040205080304" pitchFamily="49" charset="-128"/>
              </a:rPr>
              <a:t>subjects</a:t>
            </a:r>
            <a:r>
              <a:rPr lang="fr-FR" sz="1800" dirty="0">
                <a:ea typeface="MS Mincho" panose="02020609040205080304" pitchFamily="49" charset="-128"/>
              </a:rPr>
              <a:t> are </a:t>
            </a:r>
            <a:r>
              <a:rPr lang="fr-FR" sz="1800" dirty="0" err="1">
                <a:ea typeface="MS Mincho" panose="02020609040205080304" pitchFamily="49" charset="-128"/>
              </a:rPr>
              <a:t>placed</a:t>
            </a:r>
            <a:r>
              <a:rPr lang="fr-FR" sz="1800" dirty="0">
                <a:ea typeface="MS Mincho" panose="02020609040205080304" pitchFamily="49" charset="-128"/>
              </a:rPr>
              <a:t> </a:t>
            </a:r>
            <a:r>
              <a:rPr lang="fr-FR" sz="1800" dirty="0" err="1">
                <a:ea typeface="MS Mincho" panose="02020609040205080304" pitchFamily="49" charset="-128"/>
              </a:rPr>
              <a:t>according</a:t>
            </a:r>
            <a:r>
              <a:rPr lang="fr-FR" sz="1800" dirty="0">
                <a:ea typeface="MS Mincho" panose="02020609040205080304" pitchFamily="49" charset="-128"/>
              </a:rPr>
              <a:t> to </a:t>
            </a:r>
            <a:r>
              <a:rPr lang="fr-FR" sz="1800" dirty="0" err="1">
                <a:ea typeface="MS Mincho" panose="02020609040205080304" pitchFamily="49" charset="-128"/>
              </a:rPr>
              <a:t>their</a:t>
            </a:r>
            <a:r>
              <a:rPr lang="fr-FR" sz="1800" dirty="0">
                <a:ea typeface="MS Mincho" panose="02020609040205080304" pitchFamily="49" charset="-128"/>
              </a:rPr>
              <a:t> characteristics </a:t>
            </a:r>
          </a:p>
          <a:p>
            <a:pPr lvl="1"/>
            <a:r>
              <a:rPr lang="fr-FR" sz="1600" b="1" dirty="0" err="1">
                <a:solidFill>
                  <a:srgbClr val="00B0F0"/>
                </a:solidFill>
                <a:ea typeface="MS Mincho" panose="02020609040205080304" pitchFamily="49" charset="-128"/>
              </a:rPr>
              <a:t>Similar</a:t>
            </a:r>
            <a:r>
              <a:rPr lang="fr-FR" sz="1600" dirty="0">
                <a:ea typeface="MS Mincho" panose="02020609040205080304" pitchFamily="49" charset="-128"/>
              </a:rPr>
              <a:t> </a:t>
            </a:r>
            <a:r>
              <a:rPr lang="fr-FR" sz="1600" dirty="0" err="1">
                <a:ea typeface="MS Mincho" panose="02020609040205080304" pitchFamily="49" charset="-128"/>
              </a:rPr>
              <a:t>subjects</a:t>
            </a:r>
            <a:r>
              <a:rPr lang="fr-FR" sz="1600" dirty="0">
                <a:ea typeface="MS Mincho" panose="02020609040205080304" pitchFamily="49" charset="-128"/>
              </a:rPr>
              <a:t> in </a:t>
            </a:r>
            <a:r>
              <a:rPr lang="fr-FR" sz="1600" b="1" dirty="0">
                <a:solidFill>
                  <a:srgbClr val="00B0F0"/>
                </a:solidFill>
                <a:ea typeface="MS Mincho" panose="02020609040205080304" pitchFamily="49" charset="-128"/>
              </a:rPr>
              <a:t>close</a:t>
            </a:r>
            <a:r>
              <a:rPr lang="fr-FR" sz="1600" dirty="0">
                <a:ea typeface="MS Mincho" panose="02020609040205080304" pitchFamily="49" charset="-128"/>
              </a:rPr>
              <a:t> </a:t>
            </a:r>
            <a:r>
              <a:rPr lang="fr-FR" sz="1600" b="1" dirty="0" err="1">
                <a:solidFill>
                  <a:srgbClr val="00B0F0"/>
                </a:solidFill>
                <a:ea typeface="MS Mincho" panose="02020609040205080304" pitchFamily="49" charset="-128"/>
              </a:rPr>
              <a:t>proximity</a:t>
            </a:r>
            <a:r>
              <a:rPr lang="fr-FR" sz="1600" dirty="0">
                <a:ea typeface="MS Mincho" panose="02020609040205080304" pitchFamily="49" charset="-128"/>
              </a:rPr>
              <a:t> </a:t>
            </a:r>
          </a:p>
          <a:p>
            <a:pPr lvl="1"/>
            <a:r>
              <a:rPr lang="fr-FR" sz="1600" b="1" dirty="0">
                <a:solidFill>
                  <a:srgbClr val="E70073"/>
                </a:solidFill>
                <a:ea typeface="MS Mincho" panose="02020609040205080304" pitchFamily="49" charset="-128"/>
              </a:rPr>
              <a:t>Distinct</a:t>
            </a:r>
            <a:r>
              <a:rPr lang="fr-FR" sz="1600" dirty="0">
                <a:ea typeface="MS Mincho" panose="02020609040205080304" pitchFamily="49" charset="-128"/>
              </a:rPr>
              <a:t> </a:t>
            </a:r>
            <a:r>
              <a:rPr lang="fr-FR" sz="1600" dirty="0" err="1">
                <a:ea typeface="MS Mincho" panose="02020609040205080304" pitchFamily="49" charset="-128"/>
              </a:rPr>
              <a:t>subjects</a:t>
            </a:r>
            <a:r>
              <a:rPr lang="fr-FR" sz="1600" dirty="0">
                <a:ea typeface="MS Mincho" panose="02020609040205080304" pitchFamily="49" charset="-128"/>
              </a:rPr>
              <a:t> in </a:t>
            </a:r>
            <a:r>
              <a:rPr lang="fr-FR" sz="1600" b="1" dirty="0" err="1">
                <a:solidFill>
                  <a:srgbClr val="E70073"/>
                </a:solidFill>
                <a:ea typeface="MS Mincho" panose="02020609040205080304" pitchFamily="49" charset="-128"/>
              </a:rPr>
              <a:t>remote</a:t>
            </a:r>
            <a:r>
              <a:rPr lang="fr-FR" sz="1600" dirty="0">
                <a:ea typeface="MS Mincho" panose="02020609040205080304" pitchFamily="49" charset="-128"/>
              </a:rPr>
              <a:t> locations</a:t>
            </a:r>
            <a:endParaRPr lang="fr-FR" sz="1800" dirty="0">
              <a:ea typeface="MS Mincho" panose="02020609040205080304" pitchFamily="49" charset="-128"/>
            </a:endParaRPr>
          </a:p>
          <a:p>
            <a:endParaRPr lang="fr-FR" sz="1800" dirty="0">
              <a:ea typeface="MS Mincho" panose="02020609040205080304" pitchFamily="49" charset="-128"/>
            </a:endParaRPr>
          </a:p>
          <a:p>
            <a:r>
              <a:rPr lang="fr-FR" sz="1800" dirty="0" err="1">
                <a:ea typeface="MS Mincho" panose="02020609040205080304" pitchFamily="49" charset="-128"/>
              </a:rPr>
              <a:t>Subjects</a:t>
            </a:r>
            <a:r>
              <a:rPr lang="fr-FR" sz="1800" dirty="0">
                <a:ea typeface="MS Mincho" panose="02020609040205080304" pitchFamily="49" charset="-128"/>
              </a:rPr>
              <a:t> are </a:t>
            </a:r>
            <a:r>
              <a:rPr lang="fr-FR" sz="1800" dirty="0" err="1">
                <a:ea typeface="MS Mincho" panose="02020609040205080304" pitchFamily="49" charset="-128"/>
              </a:rPr>
              <a:t>always</a:t>
            </a:r>
            <a:r>
              <a:rPr lang="fr-FR" sz="1800" dirty="0">
                <a:ea typeface="MS Mincho" panose="02020609040205080304" pitchFamily="49" charset="-128"/>
              </a:rPr>
              <a:t> </a:t>
            </a:r>
            <a:r>
              <a:rPr lang="fr-FR" sz="1800" dirty="0" err="1">
                <a:ea typeface="MS Mincho" panose="02020609040205080304" pitchFamily="49" charset="-128"/>
              </a:rPr>
              <a:t>located</a:t>
            </a:r>
            <a:r>
              <a:rPr lang="fr-FR" sz="1800" dirty="0">
                <a:ea typeface="MS Mincho" panose="02020609040205080304" pitchFamily="49" charset="-128"/>
              </a:rPr>
              <a:t> at the </a:t>
            </a:r>
            <a:r>
              <a:rPr lang="fr-FR" sz="1800" dirty="0" err="1">
                <a:ea typeface="MS Mincho" panose="02020609040205080304" pitchFamily="49" charset="-128"/>
              </a:rPr>
              <a:t>same</a:t>
            </a:r>
            <a:r>
              <a:rPr lang="fr-FR" sz="1800" dirty="0">
                <a:ea typeface="MS Mincho" panose="02020609040205080304" pitchFamily="49" charset="-128"/>
              </a:rPr>
              <a:t> location </a:t>
            </a:r>
            <a:r>
              <a:rPr lang="fr-FR" sz="1800" dirty="0" err="1">
                <a:ea typeface="MS Mincho" panose="02020609040205080304" pitchFamily="49" charset="-128"/>
              </a:rPr>
              <a:t>within</a:t>
            </a:r>
            <a:r>
              <a:rPr lang="fr-FR" sz="1800" dirty="0">
                <a:ea typeface="MS Mincho" panose="02020609040205080304" pitchFamily="49" charset="-128"/>
              </a:rPr>
              <a:t> </a:t>
            </a:r>
            <a:r>
              <a:rPr lang="fr-FR" sz="1800" dirty="0" err="1">
                <a:ea typeface="MS Mincho" panose="02020609040205080304" pitchFamily="49" charset="-128"/>
              </a:rPr>
              <a:t>each</a:t>
            </a:r>
            <a:r>
              <a:rPr lang="fr-FR" sz="1800" dirty="0">
                <a:ea typeface="MS Mincho" panose="02020609040205080304" pitchFamily="49" charset="-128"/>
              </a:rPr>
              <a:t> </a:t>
            </a:r>
            <a:r>
              <a:rPr lang="fr-FR" sz="1800" dirty="0" err="1">
                <a:ea typeface="MS Mincho" panose="02020609040205080304" pitchFamily="49" charset="-128"/>
              </a:rPr>
              <a:t>map</a:t>
            </a:r>
            <a:r>
              <a:rPr lang="fr-FR" sz="1800" dirty="0">
                <a:ea typeface="MS Mincho" panose="02020609040205080304" pitchFamily="49" charset="-128"/>
              </a:rPr>
              <a:t> (1 </a:t>
            </a:r>
            <a:r>
              <a:rPr lang="fr-FR" sz="1800" dirty="0" err="1">
                <a:ea typeface="MS Mincho" panose="02020609040205080304" pitchFamily="49" charset="-128"/>
              </a:rPr>
              <a:t>map</a:t>
            </a:r>
            <a:r>
              <a:rPr lang="fr-FR" sz="1800" dirty="0">
                <a:ea typeface="MS Mincho" panose="02020609040205080304" pitchFamily="49" charset="-128"/>
              </a:rPr>
              <a:t> / </a:t>
            </a:r>
            <a:r>
              <a:rPr lang="fr-FR" sz="1800" dirty="0" err="1">
                <a:ea typeface="MS Mincho" panose="02020609040205080304" pitchFamily="49" charset="-128"/>
              </a:rPr>
              <a:t>characteristic</a:t>
            </a:r>
            <a:r>
              <a:rPr lang="fr-FR" sz="1800" dirty="0">
                <a:ea typeface="MS Mincho" panose="02020609040205080304" pitchFamily="49" charset="-128"/>
              </a:rPr>
              <a:t>)</a:t>
            </a:r>
          </a:p>
          <a:p>
            <a:endParaRPr lang="fr-FR" sz="1800" dirty="0">
              <a:ea typeface="MS Mincho" panose="02020609040205080304" pitchFamily="49" charset="-128"/>
            </a:endParaRPr>
          </a:p>
          <a:p>
            <a:r>
              <a:rPr lang="fr-FR" sz="1800" dirty="0">
                <a:ea typeface="MS Mincho" panose="02020609040205080304" pitchFamily="49" charset="-128"/>
              </a:rPr>
              <a:t>Values in ‘</a:t>
            </a:r>
            <a:r>
              <a:rPr lang="fr-FR" sz="1800" b="1" dirty="0" err="1">
                <a:solidFill>
                  <a:srgbClr val="FF0000"/>
                </a:solidFill>
                <a:ea typeface="MS Mincho" panose="02020609040205080304" pitchFamily="49" charset="-128"/>
              </a:rPr>
              <a:t>red</a:t>
            </a:r>
            <a:r>
              <a:rPr lang="fr-FR" sz="1800" dirty="0">
                <a:ea typeface="MS Mincho" panose="02020609040205080304" pitchFamily="49" charset="-128"/>
              </a:rPr>
              <a:t>’ </a:t>
            </a:r>
            <a:r>
              <a:rPr lang="fr-FR" sz="1800" dirty="0" err="1">
                <a:ea typeface="MS Mincho" panose="02020609040205080304" pitchFamily="49" charset="-128"/>
              </a:rPr>
              <a:t>indicate</a:t>
            </a:r>
            <a:r>
              <a:rPr lang="fr-FR" sz="1800" dirty="0">
                <a:ea typeface="MS Mincho" panose="02020609040205080304" pitchFamily="49" charset="-128"/>
              </a:rPr>
              <a:t> the </a:t>
            </a:r>
            <a:r>
              <a:rPr lang="fr-FR" sz="1800" dirty="0" err="1">
                <a:ea typeface="MS Mincho" panose="02020609040205080304" pitchFamily="49" charset="-128"/>
              </a:rPr>
              <a:t>highest</a:t>
            </a:r>
            <a:r>
              <a:rPr lang="fr-FR" sz="1800" dirty="0">
                <a:ea typeface="MS Mincho" panose="02020609040205080304" pitchFamily="49" charset="-128"/>
              </a:rPr>
              <a:t> values / </a:t>
            </a:r>
            <a:r>
              <a:rPr lang="fr-FR" sz="1800" dirty="0" err="1">
                <a:ea typeface="MS Mincho" panose="02020609040205080304" pitchFamily="49" charset="-128"/>
              </a:rPr>
              <a:t>Lowest</a:t>
            </a:r>
            <a:r>
              <a:rPr lang="fr-FR" sz="1800" dirty="0">
                <a:ea typeface="MS Mincho" panose="02020609040205080304" pitchFamily="49" charset="-128"/>
              </a:rPr>
              <a:t> values are in ‘</a:t>
            </a:r>
            <a:r>
              <a:rPr lang="fr-FR" sz="1800" b="1" dirty="0" err="1">
                <a:solidFill>
                  <a:srgbClr val="00B0F0"/>
                </a:solidFill>
                <a:ea typeface="MS Mincho" panose="02020609040205080304" pitchFamily="49" charset="-128"/>
              </a:rPr>
              <a:t>blue</a:t>
            </a:r>
            <a:r>
              <a:rPr lang="fr-FR" sz="1800" dirty="0">
                <a:ea typeface="MS Mincho" panose="02020609040205080304" pitchFamily="49" charset="-128"/>
              </a:rPr>
              <a:t>’ </a:t>
            </a:r>
          </a:p>
          <a:p>
            <a:endParaRPr lang="fr-FR" sz="1800" dirty="0">
              <a:ea typeface="MS Mincho" panose="02020609040205080304" pitchFamily="49" charset="-128"/>
            </a:endParaRPr>
          </a:p>
          <a:p>
            <a:pPr marL="0" indent="0">
              <a:buNone/>
            </a:pPr>
            <a:r>
              <a:rPr lang="fr-FR" sz="1800" dirty="0">
                <a:ea typeface="MS Mincho" panose="02020609040205080304" pitchFamily="49" charset="-128"/>
              </a:rPr>
              <a:t>This </a:t>
            </a:r>
            <a:r>
              <a:rPr lang="fr-FR" sz="1800" dirty="0" err="1">
                <a:ea typeface="MS Mincho" panose="02020609040205080304" pitchFamily="49" charset="-128"/>
              </a:rPr>
              <a:t>approach</a:t>
            </a:r>
            <a:r>
              <a:rPr lang="fr-FR" sz="1800" dirty="0">
                <a:ea typeface="MS Mincho" panose="02020609040205080304" pitchFamily="49" charset="-128"/>
              </a:rPr>
              <a:t> </a:t>
            </a:r>
            <a:r>
              <a:rPr lang="fr-FR" sz="1800" dirty="0" err="1">
                <a:ea typeface="MS Mincho" panose="02020609040205080304" pitchFamily="49" charset="-128"/>
              </a:rPr>
              <a:t>allows</a:t>
            </a:r>
            <a:r>
              <a:rPr lang="fr-FR" sz="1800" dirty="0">
                <a:ea typeface="MS Mincho" panose="02020609040205080304" pitchFamily="49" charset="-128"/>
              </a:rPr>
              <a:t> </a:t>
            </a:r>
            <a:r>
              <a:rPr lang="fr-FR" sz="1800" b="1" dirty="0" err="1">
                <a:solidFill>
                  <a:srgbClr val="E70073"/>
                </a:solidFill>
                <a:ea typeface="MS Mincho" panose="02020609040205080304" pitchFamily="49" charset="-128"/>
              </a:rPr>
              <a:t>visual</a:t>
            </a:r>
            <a:r>
              <a:rPr lang="fr-FR" sz="1800" b="1" dirty="0">
                <a:solidFill>
                  <a:srgbClr val="E70073"/>
                </a:solidFill>
                <a:ea typeface="MS Mincho" panose="02020609040205080304" pitchFamily="49" charset="-128"/>
              </a:rPr>
              <a:t> </a:t>
            </a:r>
            <a:r>
              <a:rPr lang="fr-FR" sz="1800" b="1" dirty="0" err="1">
                <a:solidFill>
                  <a:srgbClr val="E70073"/>
                </a:solidFill>
                <a:ea typeface="MS Mincho" panose="02020609040205080304" pitchFamily="49" charset="-128"/>
              </a:rPr>
              <a:t>comparisons</a:t>
            </a:r>
            <a:r>
              <a:rPr lang="fr-FR" sz="1800" dirty="0">
                <a:ea typeface="MS Mincho" panose="02020609040205080304" pitchFamily="49" charset="-128"/>
              </a:rPr>
              <a:t>, </a:t>
            </a:r>
            <a:r>
              <a:rPr lang="fr-FR" sz="1800" dirty="0" err="1">
                <a:ea typeface="MS Mincho" panose="02020609040205080304" pitchFamily="49" charset="-128"/>
              </a:rPr>
              <a:t>useful</a:t>
            </a:r>
            <a:r>
              <a:rPr lang="fr-FR" sz="1800" dirty="0">
                <a:ea typeface="MS Mincho" panose="02020609040205080304" pitchFamily="49" charset="-128"/>
              </a:rPr>
              <a:t> to </a:t>
            </a:r>
            <a:r>
              <a:rPr lang="fr-FR" sz="1800" dirty="0" err="1">
                <a:ea typeface="MS Mincho" panose="02020609040205080304" pitchFamily="49" charset="-128"/>
              </a:rPr>
              <a:t>determine</a:t>
            </a:r>
            <a:r>
              <a:rPr lang="fr-FR" sz="1800" dirty="0">
                <a:ea typeface="MS Mincho" panose="02020609040205080304" pitchFamily="49" charset="-128"/>
              </a:rPr>
              <a:t> </a:t>
            </a:r>
            <a:r>
              <a:rPr lang="fr-FR" sz="1800" dirty="0" err="1">
                <a:ea typeface="MS Mincho" panose="02020609040205080304" pitchFamily="49" charset="-128"/>
              </a:rPr>
              <a:t>clinically</a:t>
            </a:r>
            <a:r>
              <a:rPr lang="fr-FR" sz="1800" dirty="0">
                <a:ea typeface="MS Mincho" panose="02020609040205080304" pitchFamily="49" charset="-128"/>
              </a:rPr>
              <a:t> relevant clusters</a:t>
            </a:r>
          </a:p>
          <a:p>
            <a:pPr marL="0" indent="0">
              <a:buNone/>
            </a:pPr>
            <a:endParaRPr lang="fr-FR" sz="1800" dirty="0">
              <a:ea typeface="MS Mincho" panose="02020609040205080304" pitchFamily="49" charset="-128"/>
            </a:endParaRPr>
          </a:p>
        </p:txBody>
      </p:sp>
      <p:pic>
        <p:nvPicPr>
          <p:cNvPr id="5" name="Image 4">
            <a:extLst>
              <a:ext uri="{FF2B5EF4-FFF2-40B4-BE49-F238E27FC236}">
                <a16:creationId xmlns:a16="http://schemas.microsoft.com/office/drawing/2014/main" id="{86D7C084-24FC-4A1A-9495-EDCB25AF5BB3}"/>
              </a:ext>
            </a:extLst>
          </p:cNvPr>
          <p:cNvPicPr>
            <a:picLocks noChangeAspect="1"/>
          </p:cNvPicPr>
          <p:nvPr/>
        </p:nvPicPr>
        <p:blipFill rotWithShape="1">
          <a:blip r:embed="rId3"/>
          <a:srcRect l="49216" b="53429"/>
          <a:stretch/>
        </p:blipFill>
        <p:spPr>
          <a:xfrm>
            <a:off x="7705692" y="2901512"/>
            <a:ext cx="2641438" cy="1333009"/>
          </a:xfrm>
          <a:prstGeom prst="rect">
            <a:avLst/>
          </a:prstGeom>
        </p:spPr>
      </p:pic>
      <p:pic>
        <p:nvPicPr>
          <p:cNvPr id="7" name="Image 6">
            <a:extLst>
              <a:ext uri="{FF2B5EF4-FFF2-40B4-BE49-F238E27FC236}">
                <a16:creationId xmlns:a16="http://schemas.microsoft.com/office/drawing/2014/main" id="{B70F837D-C487-4DF7-B415-22BB99A3AE32}"/>
              </a:ext>
            </a:extLst>
          </p:cNvPr>
          <p:cNvPicPr>
            <a:picLocks noChangeAspect="1"/>
          </p:cNvPicPr>
          <p:nvPr/>
        </p:nvPicPr>
        <p:blipFill rotWithShape="1">
          <a:blip r:embed="rId3"/>
          <a:srcRect r="49216" b="53429"/>
          <a:stretch/>
        </p:blipFill>
        <p:spPr>
          <a:xfrm>
            <a:off x="7690709" y="1412777"/>
            <a:ext cx="2641438" cy="1333009"/>
          </a:xfrm>
          <a:prstGeom prst="rect">
            <a:avLst/>
          </a:prstGeom>
        </p:spPr>
      </p:pic>
      <p:cxnSp>
        <p:nvCxnSpPr>
          <p:cNvPr id="9" name="Connecteur droit avec flèche 8">
            <a:extLst>
              <a:ext uri="{FF2B5EF4-FFF2-40B4-BE49-F238E27FC236}">
                <a16:creationId xmlns:a16="http://schemas.microsoft.com/office/drawing/2014/main" id="{A6916AA3-8201-4EEB-A151-6666FDFF1007}"/>
              </a:ext>
            </a:extLst>
          </p:cNvPr>
          <p:cNvCxnSpPr>
            <a:cxnSpLocks/>
            <a:stCxn id="13" idx="3"/>
          </p:cNvCxnSpPr>
          <p:nvPr/>
        </p:nvCxnSpPr>
        <p:spPr>
          <a:xfrm flipV="1">
            <a:off x="7851067" y="2420890"/>
            <a:ext cx="261158" cy="105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59A18B7B-D261-48C3-8DDB-77866D9FCDA2}"/>
              </a:ext>
            </a:extLst>
          </p:cNvPr>
          <p:cNvCxnSpPr>
            <a:cxnSpLocks/>
            <a:stCxn id="12" idx="2"/>
          </p:cNvCxnSpPr>
          <p:nvPr/>
        </p:nvCxnSpPr>
        <p:spPr>
          <a:xfrm>
            <a:off x="7435032" y="1844824"/>
            <a:ext cx="9652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62BD28D6-3573-4285-A817-10C7D486DBA1}"/>
              </a:ext>
            </a:extLst>
          </p:cNvPr>
          <p:cNvSpPr txBox="1"/>
          <p:nvPr/>
        </p:nvSpPr>
        <p:spPr>
          <a:xfrm>
            <a:off x="6885843" y="1444714"/>
            <a:ext cx="1098378" cy="400110"/>
          </a:xfrm>
          <a:prstGeom prst="rect">
            <a:avLst/>
          </a:prstGeom>
          <a:noFill/>
        </p:spPr>
        <p:txBody>
          <a:bodyPr wrap="none" rtlCol="0">
            <a:spAutoFit/>
          </a:bodyPr>
          <a:lstStyle/>
          <a:p>
            <a:r>
              <a:rPr lang="fr-FR" sz="1000" i="1" dirty="0" err="1">
                <a:solidFill>
                  <a:srgbClr val="C00000"/>
                </a:solidFill>
                <a:latin typeface="Arial Narrow" panose="020B0606020202030204" pitchFamily="34" charset="0"/>
              </a:rPr>
              <a:t>Highest</a:t>
            </a:r>
            <a:r>
              <a:rPr lang="fr-FR" sz="1000" i="1" dirty="0">
                <a:solidFill>
                  <a:srgbClr val="C00000"/>
                </a:solidFill>
                <a:latin typeface="Arial Narrow" panose="020B0606020202030204" pitchFamily="34" charset="0"/>
              </a:rPr>
              <a:t> </a:t>
            </a:r>
            <a:r>
              <a:rPr lang="fr-FR" sz="1000" i="1" dirty="0" err="1">
                <a:solidFill>
                  <a:srgbClr val="C00000"/>
                </a:solidFill>
                <a:latin typeface="Arial Narrow" panose="020B0606020202030204" pitchFamily="34" charset="0"/>
              </a:rPr>
              <a:t>Creatinine</a:t>
            </a:r>
            <a:r>
              <a:rPr lang="fr-FR" sz="1000" dirty="0">
                <a:solidFill>
                  <a:srgbClr val="C00000"/>
                </a:solidFill>
                <a:latin typeface="Arial Narrow" panose="020B0606020202030204" pitchFamily="34" charset="0"/>
              </a:rPr>
              <a:t> </a:t>
            </a:r>
          </a:p>
          <a:p>
            <a:r>
              <a:rPr lang="fr-FR" sz="1000" dirty="0">
                <a:solidFill>
                  <a:srgbClr val="C00000"/>
                </a:solidFill>
                <a:latin typeface="Arial Narrow" panose="020B0606020202030204" pitchFamily="34" charset="0"/>
              </a:rPr>
              <a:t>values</a:t>
            </a:r>
          </a:p>
        </p:txBody>
      </p:sp>
      <p:sp>
        <p:nvSpPr>
          <p:cNvPr id="13" name="ZoneTexte 12">
            <a:extLst>
              <a:ext uri="{FF2B5EF4-FFF2-40B4-BE49-F238E27FC236}">
                <a16:creationId xmlns:a16="http://schemas.microsoft.com/office/drawing/2014/main" id="{B94E342E-F31D-4027-913D-654FC1DC85D9}"/>
              </a:ext>
            </a:extLst>
          </p:cNvPr>
          <p:cNvSpPr txBox="1"/>
          <p:nvPr/>
        </p:nvSpPr>
        <p:spPr>
          <a:xfrm>
            <a:off x="6885843" y="2326381"/>
            <a:ext cx="965224" cy="400110"/>
          </a:xfrm>
          <a:prstGeom prst="rect">
            <a:avLst/>
          </a:prstGeom>
          <a:noFill/>
        </p:spPr>
        <p:txBody>
          <a:bodyPr wrap="square" rtlCol="0">
            <a:spAutoFit/>
          </a:bodyPr>
          <a:lstStyle/>
          <a:p>
            <a:r>
              <a:rPr lang="fr-FR" sz="1000" i="1" dirty="0" err="1">
                <a:solidFill>
                  <a:schemeClr val="tx2">
                    <a:lumMod val="60000"/>
                    <a:lumOff val="40000"/>
                  </a:schemeClr>
                </a:solidFill>
                <a:latin typeface="Arial Narrow" panose="020B0606020202030204" pitchFamily="34" charset="0"/>
              </a:rPr>
              <a:t>Lowest</a:t>
            </a:r>
            <a:r>
              <a:rPr lang="fr-FR" sz="1000" i="1" dirty="0">
                <a:solidFill>
                  <a:schemeClr val="tx2">
                    <a:lumMod val="60000"/>
                    <a:lumOff val="40000"/>
                  </a:schemeClr>
                </a:solidFill>
                <a:latin typeface="Arial Narrow" panose="020B0606020202030204" pitchFamily="34" charset="0"/>
              </a:rPr>
              <a:t> créatinine v</a:t>
            </a:r>
            <a:r>
              <a:rPr lang="fr-FR" sz="1000" dirty="0">
                <a:solidFill>
                  <a:schemeClr val="tx2">
                    <a:lumMod val="60000"/>
                    <a:lumOff val="40000"/>
                  </a:schemeClr>
                </a:solidFill>
                <a:latin typeface="Arial Narrow" panose="020B0606020202030204" pitchFamily="34" charset="0"/>
              </a:rPr>
              <a:t>alues </a:t>
            </a:r>
          </a:p>
        </p:txBody>
      </p:sp>
      <p:sp>
        <p:nvSpPr>
          <p:cNvPr id="17" name="ZoneTexte 16">
            <a:extLst>
              <a:ext uri="{FF2B5EF4-FFF2-40B4-BE49-F238E27FC236}">
                <a16:creationId xmlns:a16="http://schemas.microsoft.com/office/drawing/2014/main" id="{B6B46F39-9BB7-4AD1-B818-48E7D9DBE491}"/>
              </a:ext>
            </a:extLst>
          </p:cNvPr>
          <p:cNvSpPr txBox="1"/>
          <p:nvPr/>
        </p:nvSpPr>
        <p:spPr>
          <a:xfrm>
            <a:off x="6856091" y="969268"/>
            <a:ext cx="1434945" cy="276999"/>
          </a:xfrm>
          <a:prstGeom prst="rect">
            <a:avLst/>
          </a:prstGeom>
          <a:noFill/>
        </p:spPr>
        <p:txBody>
          <a:bodyPr wrap="none" rtlCol="0">
            <a:spAutoFit/>
          </a:bodyPr>
          <a:lstStyle/>
          <a:p>
            <a:r>
              <a:rPr lang="fr-FR" sz="1200" i="1" dirty="0"/>
              <a:t>Illustrative Exemple</a:t>
            </a:r>
          </a:p>
        </p:txBody>
      </p:sp>
    </p:spTree>
    <p:extLst>
      <p:ext uri="{BB962C8B-B14F-4D97-AF65-F5344CB8AC3E}">
        <p14:creationId xmlns:p14="http://schemas.microsoft.com/office/powerpoint/2010/main" val="3586787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8CBCD2-3BDF-4009-9998-D2C708F4ED24}"/>
              </a:ext>
            </a:extLst>
          </p:cNvPr>
          <p:cNvPicPr>
            <a:picLocks noChangeAspect="1"/>
          </p:cNvPicPr>
          <p:nvPr/>
        </p:nvPicPr>
        <p:blipFill>
          <a:blip r:embed="rId3"/>
          <a:stretch>
            <a:fillRect/>
          </a:stretch>
        </p:blipFill>
        <p:spPr>
          <a:xfrm>
            <a:off x="1228576" y="924753"/>
            <a:ext cx="10466895" cy="5215267"/>
          </a:xfrm>
          <a:prstGeom prst="rect">
            <a:avLst/>
          </a:prstGeom>
        </p:spPr>
      </p:pic>
      <p:sp>
        <p:nvSpPr>
          <p:cNvPr id="12" name="ZoneTexte 11">
            <a:extLst>
              <a:ext uri="{FF2B5EF4-FFF2-40B4-BE49-F238E27FC236}">
                <a16:creationId xmlns:a16="http://schemas.microsoft.com/office/drawing/2014/main" id="{F2490354-0695-493A-B32F-EB727A4AA814}"/>
              </a:ext>
            </a:extLst>
          </p:cNvPr>
          <p:cNvSpPr txBox="1"/>
          <p:nvPr/>
        </p:nvSpPr>
        <p:spPr>
          <a:xfrm>
            <a:off x="3047215" y="3246690"/>
            <a:ext cx="6094428" cy="369332"/>
          </a:xfrm>
          <a:prstGeom prst="rect">
            <a:avLst/>
          </a:prstGeom>
          <a:noFill/>
        </p:spPr>
        <p:txBody>
          <a:bodyPr wrap="square">
            <a:spAutoFit/>
          </a:bodyPr>
          <a:lstStyle/>
          <a:p>
            <a:r>
              <a:rPr lang="en-US" b="0" i="0" dirty="0">
                <a:solidFill>
                  <a:srgbClr val="666666"/>
                </a:solidFill>
                <a:effectLst/>
                <a:latin typeface="Times New Roman" panose="02020603050405020304" pitchFamily="18" charset="0"/>
              </a:rPr>
              <a:t>(Co)morbidity clusters in COPD and controls.</a:t>
            </a:r>
            <a:endParaRPr lang="fr-FR" dirty="0"/>
          </a:p>
        </p:txBody>
      </p:sp>
      <p:sp>
        <p:nvSpPr>
          <p:cNvPr id="14" name="ZoneTexte 13">
            <a:extLst>
              <a:ext uri="{FF2B5EF4-FFF2-40B4-BE49-F238E27FC236}">
                <a16:creationId xmlns:a16="http://schemas.microsoft.com/office/drawing/2014/main" id="{2C6F4E02-5869-4A45-9C01-493192151249}"/>
              </a:ext>
            </a:extLst>
          </p:cNvPr>
          <p:cNvSpPr txBox="1"/>
          <p:nvPr/>
        </p:nvSpPr>
        <p:spPr>
          <a:xfrm>
            <a:off x="1228576" y="15253"/>
            <a:ext cx="10237527" cy="615553"/>
          </a:xfrm>
          <a:prstGeom prst="rect">
            <a:avLst/>
          </a:prstGeom>
          <a:noFill/>
        </p:spPr>
        <p:txBody>
          <a:bodyPr wrap="square">
            <a:spAutoFit/>
          </a:bodyPr>
          <a:lstStyle/>
          <a:p>
            <a:pPr algn="l"/>
            <a:r>
              <a:rPr lang="en-US" b="1" i="0" dirty="0">
                <a:solidFill>
                  <a:srgbClr val="000000"/>
                </a:solidFill>
                <a:effectLst/>
                <a:latin typeface="arial" panose="020B0604020202020204" pitchFamily="34" charset="0"/>
              </a:rPr>
              <a:t>Disease-Specific Comorbidity Clusters in COPD and Accelerated Aging </a:t>
            </a:r>
          </a:p>
          <a:p>
            <a:pPr algn="l"/>
            <a:r>
              <a:rPr lang="en-US" sz="1600" dirty="0" err="1">
                <a:solidFill>
                  <a:srgbClr val="000000"/>
                </a:solidFill>
                <a:latin typeface="arial" panose="020B0604020202020204" pitchFamily="34" charset="0"/>
              </a:rPr>
              <a:t>Triest</a:t>
            </a:r>
            <a:r>
              <a:rPr lang="en-US" sz="1600" dirty="0">
                <a:solidFill>
                  <a:srgbClr val="000000"/>
                </a:solidFill>
                <a:latin typeface="arial" panose="020B0604020202020204" pitchFamily="34" charset="0"/>
              </a:rPr>
              <a:t> et al. </a:t>
            </a:r>
            <a:r>
              <a:rPr lang="sv-SE" sz="1600" i="0" dirty="0">
                <a:solidFill>
                  <a:srgbClr val="000000"/>
                </a:solidFill>
                <a:effectLst/>
                <a:latin typeface="arial" panose="020B0604020202020204" pitchFamily="34" charset="0"/>
              </a:rPr>
              <a:t>J Clin Med. 2019 Apr; 8(4): 511</a:t>
            </a:r>
            <a:endParaRPr lang="en-US" sz="1600" i="0" dirty="0">
              <a:solidFill>
                <a:srgbClr val="000000"/>
              </a:solidFill>
              <a:effectLst/>
              <a:latin typeface="arial" panose="020B0604020202020204" pitchFamily="34" charset="0"/>
            </a:endParaRPr>
          </a:p>
        </p:txBody>
      </p:sp>
      <p:sp>
        <p:nvSpPr>
          <p:cNvPr id="15" name="Espace réservé du contenu 2">
            <a:extLst>
              <a:ext uri="{FF2B5EF4-FFF2-40B4-BE49-F238E27FC236}">
                <a16:creationId xmlns:a16="http://schemas.microsoft.com/office/drawing/2014/main" id="{47174067-31E6-4303-9E83-F05D15701FAD}"/>
              </a:ext>
            </a:extLst>
          </p:cNvPr>
          <p:cNvSpPr txBox="1">
            <a:spLocks/>
          </p:cNvSpPr>
          <p:nvPr/>
        </p:nvSpPr>
        <p:spPr>
          <a:xfrm>
            <a:off x="82521" y="71030"/>
            <a:ext cx="910537" cy="504001"/>
          </a:xfrm>
          <a:prstGeom prst="rect">
            <a:avLst/>
          </a:prstGeom>
          <a:solidFill>
            <a:srgbClr val="E70073"/>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buFont typeface="Arial" panose="020B0604020202020204" pitchFamily="34" charset="0"/>
              <a:buNone/>
            </a:pPr>
            <a:r>
              <a:rPr lang="fr-FR" sz="1400" b="1" i="1" dirty="0">
                <a:solidFill>
                  <a:schemeClr val="bg1"/>
                </a:solidFill>
                <a:latin typeface="Century Gothic" panose="020B0502020202020204" pitchFamily="34" charset="0"/>
              </a:rPr>
              <a:t>Example </a:t>
            </a:r>
          </a:p>
          <a:p>
            <a:pPr marL="0" lvl="1" indent="0">
              <a:lnSpc>
                <a:spcPct val="110000"/>
              </a:lnSpc>
              <a:buFont typeface="Arial" panose="020B0604020202020204" pitchFamily="34" charset="0"/>
              <a:buNone/>
            </a:pPr>
            <a:r>
              <a:rPr lang="fr-FR" sz="1400" b="1" dirty="0" err="1">
                <a:solidFill>
                  <a:schemeClr val="bg1"/>
                </a:solidFill>
                <a:latin typeface="Century Gothic" panose="020B0502020202020204" pitchFamily="34" charset="0"/>
              </a:rPr>
              <a:t>SOMs</a:t>
            </a:r>
            <a:endParaRPr lang="fr-FR" sz="1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13979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A4758B8-DE46-498A-B947-2542D5CD6A2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0000000-0008-0000-0400-000003000000}"/>
              </a:ext>
            </a:extLst>
          </p:cNvPr>
          <p:cNvPicPr>
            <a:picLocks noChangeAspect="1"/>
          </p:cNvPicPr>
          <p:nvPr/>
        </p:nvPicPr>
        <p:blipFill rotWithShape="1">
          <a:blip r:embed="rId2"/>
          <a:srcRect b="31685"/>
          <a:stretch/>
        </p:blipFill>
        <p:spPr>
          <a:xfrm>
            <a:off x="406844" y="850412"/>
            <a:ext cx="11378311" cy="5861538"/>
          </a:xfrm>
          <a:prstGeom prst="rect">
            <a:avLst/>
          </a:prstGeom>
        </p:spPr>
      </p:pic>
      <p:sp>
        <p:nvSpPr>
          <p:cNvPr id="5" name="Espace réservé du contenu 2">
            <a:extLst>
              <a:ext uri="{FF2B5EF4-FFF2-40B4-BE49-F238E27FC236}">
                <a16:creationId xmlns:a16="http://schemas.microsoft.com/office/drawing/2014/main" id="{D9F310B8-7917-434E-8402-E4646BC475C4}"/>
              </a:ext>
            </a:extLst>
          </p:cNvPr>
          <p:cNvSpPr txBox="1">
            <a:spLocks/>
          </p:cNvSpPr>
          <p:nvPr/>
        </p:nvSpPr>
        <p:spPr>
          <a:xfrm>
            <a:off x="82520" y="71030"/>
            <a:ext cx="3099279" cy="504001"/>
          </a:xfrm>
          <a:prstGeom prst="rect">
            <a:avLst/>
          </a:prstGeom>
          <a:solidFill>
            <a:srgbClr val="92D050"/>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buFont typeface="Arial" panose="020B0604020202020204" pitchFamily="34" charset="0"/>
              <a:buNone/>
            </a:pPr>
            <a:r>
              <a:rPr lang="fr-FR" sz="1400" b="1" i="1" dirty="0">
                <a:solidFill>
                  <a:schemeClr val="bg1"/>
                </a:solidFill>
                <a:latin typeface="Century Gothic" panose="020B0502020202020204" pitchFamily="34" charset="0"/>
              </a:rPr>
              <a:t>Example  </a:t>
            </a:r>
          </a:p>
          <a:p>
            <a:pPr marL="0" lvl="1" indent="0">
              <a:lnSpc>
                <a:spcPct val="110000"/>
              </a:lnSpc>
              <a:buFont typeface="Arial" panose="020B0604020202020204" pitchFamily="34" charset="0"/>
              <a:buNone/>
            </a:pPr>
            <a:r>
              <a:rPr lang="fr-FR" sz="1400" b="1" dirty="0" err="1">
                <a:solidFill>
                  <a:schemeClr val="bg1"/>
                </a:solidFill>
                <a:latin typeface="Century Gothic" panose="020B0502020202020204" pitchFamily="34" charset="0"/>
              </a:rPr>
              <a:t>Phenotypic</a:t>
            </a:r>
            <a:r>
              <a:rPr lang="fr-FR" sz="1400" b="1" dirty="0">
                <a:solidFill>
                  <a:schemeClr val="bg1"/>
                </a:solidFill>
                <a:latin typeface="Century Gothic" panose="020B0502020202020204" pitchFamily="34" charset="0"/>
              </a:rPr>
              <a:t> </a:t>
            </a:r>
            <a:r>
              <a:rPr lang="fr-FR" sz="1400" b="1" dirty="0" err="1">
                <a:solidFill>
                  <a:schemeClr val="bg1"/>
                </a:solidFill>
                <a:latin typeface="Century Gothic" panose="020B0502020202020204" pitchFamily="34" charset="0"/>
              </a:rPr>
              <a:t>characterization</a:t>
            </a:r>
            <a:r>
              <a:rPr lang="fr-FR" sz="1400" b="1" dirty="0">
                <a:solidFill>
                  <a:schemeClr val="bg1"/>
                </a:solidFill>
                <a:latin typeface="Century Gothic" panose="020B0502020202020204" pitchFamily="34" charset="0"/>
              </a:rPr>
              <a:t> by </a:t>
            </a:r>
            <a:r>
              <a:rPr lang="fr-FR" sz="1400" b="1" dirty="0" err="1">
                <a:solidFill>
                  <a:schemeClr val="bg1"/>
                </a:solidFill>
                <a:latin typeface="Century Gothic" panose="020B0502020202020204" pitchFamily="34" charset="0"/>
              </a:rPr>
              <a:t>SOMs</a:t>
            </a:r>
            <a:endParaRPr lang="fr-FR" sz="1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06328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171B7C-2B15-0445-99D8-3CC56C8EC78E}"/>
              </a:ext>
            </a:extLst>
          </p:cNvPr>
          <p:cNvSpPr>
            <a:spLocks noGrp="1"/>
          </p:cNvSpPr>
          <p:nvPr>
            <p:ph type="sldNum" sz="quarter" idx="12"/>
          </p:nvPr>
        </p:nvSpPr>
        <p:spPr/>
        <p:txBody>
          <a:bodyPr/>
          <a:lstStyle/>
          <a:p>
            <a:fld id="{C726DED8-A52F-734C-904E-54829A63AD48}" type="slidenum">
              <a:rPr lang="fr-FR" smtClean="0"/>
              <a:pPr/>
              <a:t>4</a:t>
            </a:fld>
            <a:endParaRPr lang="fr-FR" dirty="0"/>
          </a:p>
        </p:txBody>
      </p:sp>
      <p:sp>
        <p:nvSpPr>
          <p:cNvPr id="3" name="Titre 2">
            <a:extLst>
              <a:ext uri="{FF2B5EF4-FFF2-40B4-BE49-F238E27FC236}">
                <a16:creationId xmlns:a16="http://schemas.microsoft.com/office/drawing/2014/main" id="{2B5B4258-2D89-714F-BE67-F00DAB600FD3}"/>
              </a:ext>
            </a:extLst>
          </p:cNvPr>
          <p:cNvSpPr>
            <a:spLocks noGrp="1"/>
          </p:cNvSpPr>
          <p:nvPr>
            <p:ph type="title"/>
          </p:nvPr>
        </p:nvSpPr>
        <p:spPr/>
        <p:txBody>
          <a:bodyPr/>
          <a:lstStyle/>
          <a:p>
            <a:r>
              <a:rPr lang="fr-FR" dirty="0"/>
              <a:t>WP2 </a:t>
            </a:r>
            <a:r>
              <a:rPr lang="fr-FR" dirty="0" err="1"/>
              <a:t>achievements</a:t>
            </a:r>
            <a:endParaRPr lang="fr-FR" dirty="0"/>
          </a:p>
        </p:txBody>
      </p:sp>
      <p:cxnSp>
        <p:nvCxnSpPr>
          <p:cNvPr id="4" name="Connecteur droit 3">
            <a:extLst>
              <a:ext uri="{FF2B5EF4-FFF2-40B4-BE49-F238E27FC236}">
                <a16:creationId xmlns:a16="http://schemas.microsoft.com/office/drawing/2014/main" id="{833A2C65-3AF6-9B45-A623-854D0939D37C}"/>
              </a:ext>
            </a:extLst>
          </p:cNvPr>
          <p:cNvCxnSpPr>
            <a:cxnSpLocks/>
          </p:cNvCxnSpPr>
          <p:nvPr/>
        </p:nvCxnSpPr>
        <p:spPr>
          <a:xfrm>
            <a:off x="359999" y="871604"/>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230723" y="1016750"/>
            <a:ext cx="11473200" cy="5478423"/>
          </a:xfrm>
          <a:prstGeom prst="rect">
            <a:avLst/>
          </a:prstGeom>
          <a:noFill/>
        </p:spPr>
        <p:txBody>
          <a:bodyPr wrap="square" rtlCol="0">
            <a:spAutoFit/>
          </a:bodyPr>
          <a:lstStyle/>
          <a:p>
            <a:r>
              <a:rPr lang="en-US" sz="2400" b="1" dirty="0">
                <a:latin typeface="Montserrat"/>
              </a:rPr>
              <a:t>Task 2.2: Exposome data enrichment (M1-M30)</a:t>
            </a:r>
            <a:endParaRPr lang="fr-FR" sz="2400" b="1" dirty="0">
              <a:latin typeface="Montserrat"/>
            </a:endParaRPr>
          </a:p>
          <a:p>
            <a:r>
              <a:rPr lang="en-US" sz="2400" dirty="0">
                <a:latin typeface="Montserrat"/>
              </a:rPr>
              <a:t>Leader: P02-LISA, Contributors P01-INSERM, P03-CHIC, P04-DCS, P12-UiT.</a:t>
            </a:r>
            <a:endParaRPr lang="fr-FR" sz="2400" dirty="0">
              <a:latin typeface="Montserrat"/>
            </a:endParaRPr>
          </a:p>
          <a:p>
            <a:pPr marL="342900" indent="-342900">
              <a:buBlip>
                <a:blip r:embed="rId3"/>
              </a:buBlip>
            </a:pPr>
            <a:endParaRPr lang="en-US" sz="1600" dirty="0">
              <a:latin typeface="Montserrat"/>
            </a:endParaRPr>
          </a:p>
          <a:p>
            <a:endParaRPr lang="en-US" b="1" dirty="0">
              <a:solidFill>
                <a:srgbClr val="E61B72"/>
              </a:solidFill>
              <a:latin typeface="Montserrat"/>
            </a:endParaRPr>
          </a:p>
          <a:p>
            <a:pPr marL="342900" indent="-342900">
              <a:buBlip>
                <a:blip r:embed="rId3"/>
              </a:buBlip>
            </a:pPr>
            <a:r>
              <a:rPr lang="en-US" b="1" dirty="0">
                <a:solidFill>
                  <a:srgbClr val="E61B72"/>
                </a:solidFill>
                <a:latin typeface="Montserrat"/>
              </a:rPr>
              <a:t>Discussion on and data collection of environmental external exposome data have been initiated</a:t>
            </a:r>
            <a:r>
              <a:rPr lang="en-US" dirty="0">
                <a:latin typeface="Montserrat"/>
              </a:rPr>
              <a:t>, focusing on two sources: </a:t>
            </a:r>
          </a:p>
          <a:p>
            <a:pPr marL="800100" lvl="1" indent="-342900">
              <a:buBlip>
                <a:blip r:embed="rId3"/>
              </a:buBlip>
            </a:pPr>
            <a:r>
              <a:rPr lang="en-US" i="1" dirty="0">
                <a:solidFill>
                  <a:srgbClr val="E61B72"/>
                </a:solidFill>
                <a:latin typeface="Montserrat"/>
              </a:rPr>
              <a:t>in-situ data : </a:t>
            </a:r>
            <a:r>
              <a:rPr lang="en-US" dirty="0">
                <a:latin typeface="Montserrat"/>
              </a:rPr>
              <a:t>precise but spatially sparse </a:t>
            </a:r>
          </a:p>
          <a:p>
            <a:pPr marL="800100" lvl="1" indent="-342900">
              <a:buBlip>
                <a:blip r:embed="rId3"/>
              </a:buBlip>
            </a:pPr>
            <a:r>
              <a:rPr lang="en-US" i="1" dirty="0">
                <a:solidFill>
                  <a:srgbClr val="E61B72"/>
                </a:solidFill>
                <a:latin typeface="Montserrat"/>
              </a:rPr>
              <a:t>modeling data : </a:t>
            </a:r>
            <a:r>
              <a:rPr lang="en-US" dirty="0">
                <a:latin typeface="Montserrat"/>
              </a:rPr>
              <a:t>not the most precise due to their resolution, but with a very good spatial coverage</a:t>
            </a:r>
          </a:p>
          <a:p>
            <a:pPr marL="342900" indent="-342900">
              <a:buBlip>
                <a:blip r:embed="rId3"/>
              </a:buBlip>
            </a:pPr>
            <a:endParaRPr lang="en-US" sz="1000" b="1" dirty="0">
              <a:solidFill>
                <a:srgbClr val="E61B72"/>
              </a:solidFill>
              <a:latin typeface="Montserrat"/>
            </a:endParaRPr>
          </a:p>
          <a:p>
            <a:pPr marL="342900" indent="-342900">
              <a:buBlip>
                <a:blip r:embed="rId3"/>
              </a:buBlip>
            </a:pPr>
            <a:endParaRPr lang="en-US" b="1" dirty="0">
              <a:solidFill>
                <a:srgbClr val="E61B72"/>
              </a:solidFill>
              <a:latin typeface="Montserrat"/>
            </a:endParaRPr>
          </a:p>
          <a:p>
            <a:pPr marL="342900" indent="-342900">
              <a:buBlip>
                <a:blip r:embed="rId3"/>
              </a:buBlip>
            </a:pPr>
            <a:r>
              <a:rPr lang="en-US" b="1" dirty="0">
                <a:solidFill>
                  <a:srgbClr val="E61B72"/>
                </a:solidFill>
                <a:latin typeface="Montserrat"/>
              </a:rPr>
              <a:t>In-situ measurement data </a:t>
            </a:r>
            <a:r>
              <a:rPr lang="en-US" dirty="0">
                <a:latin typeface="Montserrat"/>
              </a:rPr>
              <a:t>for the following air pollutants (SO 2 , NO 2 , CO, PM 2.5 , PM 10 and Ozone) have been obtained from the </a:t>
            </a:r>
            <a:r>
              <a:rPr lang="en-US" b="1" dirty="0">
                <a:latin typeface="Montserrat"/>
              </a:rPr>
              <a:t>archives of EEA </a:t>
            </a:r>
            <a:r>
              <a:rPr lang="en-US" dirty="0">
                <a:latin typeface="Montserrat"/>
              </a:rPr>
              <a:t>(European Environment Agency) from year 2001 to 2020. </a:t>
            </a:r>
          </a:p>
          <a:p>
            <a:endParaRPr lang="en-US" dirty="0">
              <a:latin typeface="Montserrat"/>
            </a:endParaRPr>
          </a:p>
          <a:p>
            <a:pPr marL="342900" indent="-342900">
              <a:buBlip>
                <a:blip r:embed="rId3"/>
              </a:buBlip>
            </a:pPr>
            <a:r>
              <a:rPr lang="en-US" b="1" dirty="0">
                <a:solidFill>
                  <a:srgbClr val="E61B72"/>
                </a:solidFill>
                <a:latin typeface="Montserrat"/>
              </a:rPr>
              <a:t>Modeling data </a:t>
            </a:r>
            <a:r>
              <a:rPr lang="en-US" dirty="0">
                <a:latin typeface="Montserrat"/>
              </a:rPr>
              <a:t>will be used based on </a:t>
            </a:r>
            <a:r>
              <a:rPr lang="en-US" b="1" dirty="0">
                <a:latin typeface="Montserrat"/>
              </a:rPr>
              <a:t>simulations</a:t>
            </a:r>
            <a:r>
              <a:rPr lang="en-US" dirty="0">
                <a:latin typeface="Montserrat"/>
              </a:rPr>
              <a:t> (reanalysis performed using 4DVar data assimilation) produced in the </a:t>
            </a:r>
            <a:r>
              <a:rPr lang="en-US" b="1" dirty="0">
                <a:latin typeface="Montserrat"/>
              </a:rPr>
              <a:t>Copernicus Atmosphere Monitoring Service </a:t>
            </a:r>
            <a:r>
              <a:rPr lang="en-US" dirty="0">
                <a:latin typeface="Montserrat"/>
              </a:rPr>
              <a:t>and annual reanalysis for France carried out by </a:t>
            </a:r>
            <a:r>
              <a:rPr lang="en-US" b="1" dirty="0">
                <a:latin typeface="Montserrat"/>
              </a:rPr>
              <a:t>INERIS</a:t>
            </a:r>
            <a:r>
              <a:rPr lang="en-US" dirty="0">
                <a:latin typeface="Montserrat"/>
              </a:rPr>
              <a:t> (from 2000 to 2019)</a:t>
            </a:r>
          </a:p>
          <a:p>
            <a:endParaRPr lang="en-US" sz="1600" dirty="0">
              <a:latin typeface="Montserrat"/>
            </a:endParaRPr>
          </a:p>
        </p:txBody>
      </p:sp>
      <p:pic>
        <p:nvPicPr>
          <p:cNvPr id="6" name="Image 5">
            <a:extLst>
              <a:ext uri="{FF2B5EF4-FFF2-40B4-BE49-F238E27FC236}">
                <a16:creationId xmlns:a16="http://schemas.microsoft.com/office/drawing/2014/main" id="{0E290B80-1B95-4033-B863-C35B3DA2B7EB}"/>
              </a:ext>
            </a:extLst>
          </p:cNvPr>
          <p:cNvPicPr/>
          <p:nvPr/>
        </p:nvPicPr>
        <p:blipFill rotWithShape="1">
          <a:blip r:embed="rId4"/>
          <a:srcRect l="32703" t="10457" r="49325" b="46993"/>
          <a:stretch/>
        </p:blipFill>
        <p:spPr>
          <a:xfrm>
            <a:off x="10852692" y="51286"/>
            <a:ext cx="1090748" cy="1452536"/>
          </a:xfrm>
          <a:prstGeom prst="rect">
            <a:avLst/>
          </a:prstGeom>
        </p:spPr>
      </p:pic>
    </p:spTree>
    <p:extLst>
      <p:ext uri="{BB962C8B-B14F-4D97-AF65-F5344CB8AC3E}">
        <p14:creationId xmlns:p14="http://schemas.microsoft.com/office/powerpoint/2010/main" val="313524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animEffect transition="in" filter="fade">
                                      <p:cBhvr>
                                        <p:cTn id="7" dur="500"/>
                                        <p:tgtEl>
                                          <p:spTgt spid="5">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1" end="11"/>
                                            </p:txEl>
                                          </p:spTgt>
                                        </p:tgtEl>
                                        <p:attrNameLst>
                                          <p:attrName>style.visibility</p:attrName>
                                        </p:attrNameLst>
                                      </p:cBhvr>
                                      <p:to>
                                        <p:strVal val="visible"/>
                                      </p:to>
                                    </p:set>
                                    <p:animEffect transition="in" filter="fade">
                                      <p:cBhvr>
                                        <p:cTn id="10"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171B7C-2B15-0445-99D8-3CC56C8EC78E}"/>
              </a:ext>
            </a:extLst>
          </p:cNvPr>
          <p:cNvSpPr>
            <a:spLocks noGrp="1"/>
          </p:cNvSpPr>
          <p:nvPr>
            <p:ph type="sldNum" sz="quarter" idx="12"/>
          </p:nvPr>
        </p:nvSpPr>
        <p:spPr/>
        <p:txBody>
          <a:bodyPr/>
          <a:lstStyle/>
          <a:p>
            <a:fld id="{C726DED8-A52F-734C-904E-54829A63AD48}" type="slidenum">
              <a:rPr lang="fr-FR" smtClean="0"/>
              <a:pPr/>
              <a:t>5</a:t>
            </a:fld>
            <a:endParaRPr lang="fr-FR" dirty="0"/>
          </a:p>
        </p:txBody>
      </p:sp>
      <p:sp>
        <p:nvSpPr>
          <p:cNvPr id="3" name="Titre 2">
            <a:extLst>
              <a:ext uri="{FF2B5EF4-FFF2-40B4-BE49-F238E27FC236}">
                <a16:creationId xmlns:a16="http://schemas.microsoft.com/office/drawing/2014/main" id="{2B5B4258-2D89-714F-BE67-F00DAB600FD3}"/>
              </a:ext>
            </a:extLst>
          </p:cNvPr>
          <p:cNvSpPr>
            <a:spLocks noGrp="1"/>
          </p:cNvSpPr>
          <p:nvPr>
            <p:ph type="title"/>
          </p:nvPr>
        </p:nvSpPr>
        <p:spPr/>
        <p:txBody>
          <a:bodyPr/>
          <a:lstStyle/>
          <a:p>
            <a:r>
              <a:rPr lang="fr-FR" dirty="0"/>
              <a:t>WP2 </a:t>
            </a:r>
            <a:r>
              <a:rPr lang="fr-FR" dirty="0" err="1"/>
              <a:t>achievements</a:t>
            </a:r>
            <a:endParaRPr lang="fr-FR" dirty="0"/>
          </a:p>
        </p:txBody>
      </p:sp>
      <p:cxnSp>
        <p:nvCxnSpPr>
          <p:cNvPr id="4" name="Connecteur droit 3">
            <a:extLst>
              <a:ext uri="{FF2B5EF4-FFF2-40B4-BE49-F238E27FC236}">
                <a16:creationId xmlns:a16="http://schemas.microsoft.com/office/drawing/2014/main" id="{833A2C65-3AF6-9B45-A623-854D0939D37C}"/>
              </a:ext>
            </a:extLst>
          </p:cNvPr>
          <p:cNvCxnSpPr>
            <a:cxnSpLocks/>
          </p:cNvCxnSpPr>
          <p:nvPr/>
        </p:nvCxnSpPr>
        <p:spPr>
          <a:xfrm>
            <a:off x="359999" y="857092"/>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358798" y="1078828"/>
            <a:ext cx="11473200" cy="1046440"/>
          </a:xfrm>
          <a:prstGeom prst="rect">
            <a:avLst/>
          </a:prstGeom>
          <a:noFill/>
        </p:spPr>
        <p:txBody>
          <a:bodyPr wrap="square" rtlCol="0">
            <a:spAutoFit/>
          </a:bodyPr>
          <a:lstStyle/>
          <a:p>
            <a:r>
              <a:rPr lang="en-US" sz="2400" b="1" dirty="0">
                <a:latin typeface="Montserrat"/>
              </a:rPr>
              <a:t>Task 2.3: Descriptive analyses and phenotypic characterization (M12-M36)</a:t>
            </a:r>
            <a:endParaRPr lang="fr-FR" sz="2400" b="1" dirty="0">
              <a:latin typeface="Montserrat"/>
            </a:endParaRPr>
          </a:p>
          <a:p>
            <a:r>
              <a:rPr lang="en-US" dirty="0">
                <a:latin typeface="Montserrat"/>
              </a:rPr>
              <a:t>Leader: P01-INSERM, Contributors: P02-LISA, P04-DCS, P05-DMI, P12-UiT, P07 CEGX, P08 </a:t>
            </a:r>
            <a:r>
              <a:rPr lang="en-US" dirty="0" err="1">
                <a:latin typeface="Montserrat"/>
              </a:rPr>
              <a:t>Lipotype</a:t>
            </a:r>
            <a:endParaRPr lang="fr-FR" dirty="0">
              <a:latin typeface="Montserrat"/>
            </a:endParaRPr>
          </a:p>
          <a:p>
            <a:pPr marL="342900" indent="-342900">
              <a:buBlip>
                <a:blip r:embed="rId2"/>
              </a:buBlip>
            </a:pPr>
            <a:endParaRPr lang="en-US" sz="2000" dirty="0">
              <a:latin typeface="Montserrat"/>
            </a:endParaRPr>
          </a:p>
        </p:txBody>
      </p:sp>
      <p:pic>
        <p:nvPicPr>
          <p:cNvPr id="6" name="Image 5">
            <a:extLst>
              <a:ext uri="{FF2B5EF4-FFF2-40B4-BE49-F238E27FC236}">
                <a16:creationId xmlns:a16="http://schemas.microsoft.com/office/drawing/2014/main" id="{B19014E9-4BAE-4A70-87FC-B82B1D0C219E}"/>
              </a:ext>
            </a:extLst>
          </p:cNvPr>
          <p:cNvPicPr/>
          <p:nvPr/>
        </p:nvPicPr>
        <p:blipFill rotWithShape="1">
          <a:blip r:embed="rId3"/>
          <a:srcRect l="54824" t="13945" r="27935" b="50000"/>
          <a:stretch/>
        </p:blipFill>
        <p:spPr>
          <a:xfrm>
            <a:off x="9980782" y="2007964"/>
            <a:ext cx="1712686" cy="2014579"/>
          </a:xfrm>
          <a:prstGeom prst="rect">
            <a:avLst/>
          </a:prstGeom>
        </p:spPr>
      </p:pic>
      <p:sp>
        <p:nvSpPr>
          <p:cNvPr id="8" name="ZoneTexte 7">
            <a:extLst>
              <a:ext uri="{FF2B5EF4-FFF2-40B4-BE49-F238E27FC236}">
                <a16:creationId xmlns:a16="http://schemas.microsoft.com/office/drawing/2014/main" id="{180E461C-30D2-479E-9F55-75E96E0E095C}"/>
              </a:ext>
            </a:extLst>
          </p:cNvPr>
          <p:cNvSpPr txBox="1"/>
          <p:nvPr/>
        </p:nvSpPr>
        <p:spPr>
          <a:xfrm>
            <a:off x="394300" y="2125498"/>
            <a:ext cx="9415930" cy="2585323"/>
          </a:xfrm>
          <a:prstGeom prst="rect">
            <a:avLst/>
          </a:prstGeom>
          <a:noFill/>
        </p:spPr>
        <p:txBody>
          <a:bodyPr wrap="square">
            <a:spAutoFit/>
          </a:bodyPr>
          <a:lstStyle/>
          <a:p>
            <a:endParaRPr lang="en-US" sz="1800" dirty="0">
              <a:latin typeface="Montserrat"/>
            </a:endParaRPr>
          </a:p>
          <a:p>
            <a:pPr marL="342900" indent="-342900">
              <a:buBlip>
                <a:blip r:embed="rId2"/>
              </a:buBlip>
            </a:pPr>
            <a:r>
              <a:rPr lang="en-US" b="1" dirty="0">
                <a:latin typeface="Montserrat"/>
              </a:rPr>
              <a:t>Statistical </a:t>
            </a:r>
            <a:r>
              <a:rPr lang="en-US" sz="1800" b="1" dirty="0">
                <a:latin typeface="Montserrat"/>
              </a:rPr>
              <a:t>analyses not yet started due to delayed access to data  </a:t>
            </a:r>
          </a:p>
          <a:p>
            <a:pPr marL="342900" indent="-342900">
              <a:buBlip>
                <a:blip r:embed="rId2"/>
              </a:buBlip>
            </a:pPr>
            <a:endParaRPr lang="en-US" dirty="0">
              <a:latin typeface="Montserrat"/>
            </a:endParaRPr>
          </a:p>
          <a:p>
            <a:pPr marL="342900" indent="-342900">
              <a:buBlip>
                <a:blip r:embed="rId2"/>
              </a:buBlip>
            </a:pPr>
            <a:r>
              <a:rPr lang="en-US" sz="1800" b="1" dirty="0">
                <a:latin typeface="Montserrat"/>
              </a:rPr>
              <a:t>Statistical analysis plans and programming codes have already been drafted </a:t>
            </a:r>
          </a:p>
          <a:p>
            <a:pPr marL="342900" indent="-342900">
              <a:buBlip>
                <a:blip r:embed="rId2"/>
              </a:buBlip>
            </a:pPr>
            <a:endParaRPr lang="en-US" sz="1800" b="1" dirty="0">
              <a:latin typeface="Montserrat"/>
            </a:endParaRPr>
          </a:p>
          <a:p>
            <a:pPr marL="742950" lvl="1" indent="-285750">
              <a:buFont typeface="Arial" panose="020B0604020202020204" pitchFamily="34" charset="0"/>
              <a:buChar char="•"/>
            </a:pPr>
            <a:r>
              <a:rPr lang="en-US" b="1" dirty="0">
                <a:latin typeface="Montserrat"/>
              </a:rPr>
              <a:t>To allow a rapid initiation of the analyses </a:t>
            </a:r>
            <a:r>
              <a:rPr lang="en-US" dirty="0">
                <a:latin typeface="Montserrat"/>
              </a:rPr>
              <a:t>as soon as the datasets are available</a:t>
            </a:r>
          </a:p>
          <a:p>
            <a:pPr marL="342900" indent="-342900">
              <a:buBlip>
                <a:blip r:embed="rId2"/>
              </a:buBlip>
            </a:pPr>
            <a:endParaRPr lang="en-US" sz="1800" dirty="0">
              <a:latin typeface="Montserrat"/>
            </a:endParaRPr>
          </a:p>
          <a:p>
            <a:pPr marL="342900" indent="-342900">
              <a:buBlip>
                <a:blip r:embed="rId2"/>
              </a:buBlip>
            </a:pPr>
            <a:r>
              <a:rPr lang="en-US" sz="1800" dirty="0">
                <a:solidFill>
                  <a:srgbClr val="E61B72"/>
                </a:solidFill>
                <a:latin typeface="Montserrat"/>
              </a:rPr>
              <a:t>No change foreseen for the “end month” of this task (M36)</a:t>
            </a:r>
          </a:p>
        </p:txBody>
      </p:sp>
      <p:pic>
        <p:nvPicPr>
          <p:cNvPr id="9" name="Image 8">
            <a:extLst>
              <a:ext uri="{FF2B5EF4-FFF2-40B4-BE49-F238E27FC236}">
                <a16:creationId xmlns:a16="http://schemas.microsoft.com/office/drawing/2014/main" id="{2AE19B79-E4EF-417A-B56A-55845A627DA3}"/>
              </a:ext>
            </a:extLst>
          </p:cNvPr>
          <p:cNvPicPr/>
          <p:nvPr/>
        </p:nvPicPr>
        <p:blipFill rotWithShape="1">
          <a:blip r:embed="rId3"/>
          <a:srcRect l="75698" t="24544" r="5600" b="50143"/>
          <a:stretch/>
        </p:blipFill>
        <p:spPr>
          <a:xfrm>
            <a:off x="9913257" y="4244482"/>
            <a:ext cx="1857828" cy="1414394"/>
          </a:xfrm>
          <a:prstGeom prst="rect">
            <a:avLst/>
          </a:prstGeom>
        </p:spPr>
      </p:pic>
    </p:spTree>
    <p:extLst>
      <p:ext uri="{BB962C8B-B14F-4D97-AF65-F5344CB8AC3E}">
        <p14:creationId xmlns:p14="http://schemas.microsoft.com/office/powerpoint/2010/main" val="4029941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748C28-2618-874D-8F1A-C7EE7E316615}"/>
              </a:ext>
            </a:extLst>
          </p:cNvPr>
          <p:cNvSpPr>
            <a:spLocks noGrp="1"/>
          </p:cNvSpPr>
          <p:nvPr>
            <p:ph type="sldNum" sz="quarter" idx="12"/>
          </p:nvPr>
        </p:nvSpPr>
        <p:spPr/>
        <p:txBody>
          <a:bodyPr/>
          <a:lstStyle/>
          <a:p>
            <a:fld id="{C726DED8-A52F-734C-904E-54829A63AD48}" type="slidenum">
              <a:rPr lang="fr-FR" smtClean="0"/>
              <a:pPr/>
              <a:t>6</a:t>
            </a:fld>
            <a:endParaRPr lang="fr-FR" dirty="0"/>
          </a:p>
        </p:txBody>
      </p:sp>
      <p:sp>
        <p:nvSpPr>
          <p:cNvPr id="3" name="Titre 2">
            <a:extLst>
              <a:ext uri="{FF2B5EF4-FFF2-40B4-BE49-F238E27FC236}">
                <a16:creationId xmlns:a16="http://schemas.microsoft.com/office/drawing/2014/main" id="{F29F2C6F-77B4-AD46-94DF-69CD1CB0720A}"/>
              </a:ext>
            </a:extLst>
          </p:cNvPr>
          <p:cNvSpPr>
            <a:spLocks noGrp="1"/>
          </p:cNvSpPr>
          <p:nvPr>
            <p:ph type="title"/>
          </p:nvPr>
        </p:nvSpPr>
        <p:spPr/>
        <p:txBody>
          <a:bodyPr/>
          <a:lstStyle/>
          <a:p>
            <a:r>
              <a:rPr lang="fr-FR" dirty="0">
                <a:solidFill>
                  <a:srgbClr val="962C76"/>
                </a:solidFill>
              </a:rPr>
              <a:t>WP2</a:t>
            </a:r>
          </a:p>
        </p:txBody>
      </p:sp>
      <p:sp>
        <p:nvSpPr>
          <p:cNvPr id="4" name="Espace réservé du texte 3">
            <a:extLst>
              <a:ext uri="{FF2B5EF4-FFF2-40B4-BE49-F238E27FC236}">
                <a16:creationId xmlns:a16="http://schemas.microsoft.com/office/drawing/2014/main" id="{3C49BE7D-9B9B-AB43-890C-838466F8DD1F}"/>
              </a:ext>
            </a:extLst>
          </p:cNvPr>
          <p:cNvSpPr>
            <a:spLocks noGrp="1"/>
          </p:cNvSpPr>
          <p:nvPr>
            <p:ph type="body" sz="quarter" idx="13"/>
          </p:nvPr>
        </p:nvSpPr>
        <p:spPr/>
        <p:txBody>
          <a:bodyPr/>
          <a:lstStyle/>
          <a:p>
            <a:r>
              <a:rPr lang="fr-FR" dirty="0">
                <a:solidFill>
                  <a:srgbClr val="E61B72"/>
                </a:solidFill>
              </a:rPr>
              <a:t>WP2 </a:t>
            </a:r>
            <a:r>
              <a:rPr lang="fr-FR" dirty="0" err="1">
                <a:solidFill>
                  <a:srgbClr val="E61B72"/>
                </a:solidFill>
              </a:rPr>
              <a:t>deliverables</a:t>
            </a:r>
            <a:endParaRPr lang="fr-FR" dirty="0">
              <a:solidFill>
                <a:srgbClr val="E61B72"/>
              </a:solidFill>
            </a:endParaRPr>
          </a:p>
        </p:txBody>
      </p:sp>
      <p:cxnSp>
        <p:nvCxnSpPr>
          <p:cNvPr id="8" name="Connecteur droit 7">
            <a:extLst>
              <a:ext uri="{FF2B5EF4-FFF2-40B4-BE49-F238E27FC236}">
                <a16:creationId xmlns:a16="http://schemas.microsoft.com/office/drawing/2014/main" id="{A25CED78-FC60-A246-894D-7C46F9E92697}"/>
              </a:ext>
            </a:extLst>
          </p:cNvPr>
          <p:cNvCxnSpPr>
            <a:cxnSpLocks/>
          </p:cNvCxnSpPr>
          <p:nvPr/>
        </p:nvCxnSpPr>
        <p:spPr>
          <a:xfrm>
            <a:off x="359999" y="1259913"/>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7819D6DC-73E4-4650-97B1-FE3A1C1E8E5B}"/>
              </a:ext>
            </a:extLst>
          </p:cNvPr>
          <p:cNvSpPr txBox="1"/>
          <p:nvPr/>
        </p:nvSpPr>
        <p:spPr>
          <a:xfrm>
            <a:off x="1651379" y="1992573"/>
            <a:ext cx="5827594" cy="523220"/>
          </a:xfrm>
          <a:prstGeom prst="rect">
            <a:avLst/>
          </a:prstGeom>
          <a:noFill/>
        </p:spPr>
        <p:txBody>
          <a:bodyPr wrap="square" rtlCol="0">
            <a:spAutoFit/>
          </a:bodyPr>
          <a:lstStyle/>
          <a:p>
            <a:pPr algn="l"/>
            <a:r>
              <a:rPr lang="fr-FR" sz="2800" dirty="0">
                <a:latin typeface="Montserrat" pitchFamily="2" charset="77"/>
              </a:rPr>
              <a:t>No </a:t>
            </a:r>
            <a:r>
              <a:rPr lang="fr-FR" sz="2800" dirty="0" err="1">
                <a:latin typeface="Montserrat" pitchFamily="2" charset="77"/>
              </a:rPr>
              <a:t>deliverables</a:t>
            </a:r>
            <a:r>
              <a:rPr lang="fr-FR" sz="2800" dirty="0">
                <a:latin typeface="Montserrat" pitchFamily="2" charset="77"/>
              </a:rPr>
              <a:t> in </a:t>
            </a:r>
            <a:r>
              <a:rPr lang="fr-FR" sz="2800" dirty="0" err="1">
                <a:latin typeface="Montserrat" pitchFamily="2" charset="77"/>
              </a:rPr>
              <a:t>period</a:t>
            </a:r>
            <a:r>
              <a:rPr lang="fr-FR" sz="2800" dirty="0">
                <a:latin typeface="Montserrat" pitchFamily="2" charset="77"/>
              </a:rPr>
              <a:t> 1</a:t>
            </a:r>
          </a:p>
        </p:txBody>
      </p:sp>
    </p:spTree>
    <p:extLst>
      <p:ext uri="{BB962C8B-B14F-4D97-AF65-F5344CB8AC3E}">
        <p14:creationId xmlns:p14="http://schemas.microsoft.com/office/powerpoint/2010/main" val="275518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3748C28-2618-874D-8F1A-C7EE7E316615}"/>
              </a:ext>
            </a:extLst>
          </p:cNvPr>
          <p:cNvSpPr>
            <a:spLocks noGrp="1"/>
          </p:cNvSpPr>
          <p:nvPr>
            <p:ph type="sldNum" sz="quarter" idx="12"/>
          </p:nvPr>
        </p:nvSpPr>
        <p:spPr/>
        <p:txBody>
          <a:bodyPr/>
          <a:lstStyle/>
          <a:p>
            <a:fld id="{C726DED8-A52F-734C-904E-54829A63AD48}" type="slidenum">
              <a:rPr lang="fr-FR" smtClean="0"/>
              <a:pPr/>
              <a:t>7</a:t>
            </a:fld>
            <a:endParaRPr lang="fr-FR" dirty="0"/>
          </a:p>
        </p:txBody>
      </p:sp>
      <p:sp>
        <p:nvSpPr>
          <p:cNvPr id="3" name="Titre 2">
            <a:extLst>
              <a:ext uri="{FF2B5EF4-FFF2-40B4-BE49-F238E27FC236}">
                <a16:creationId xmlns:a16="http://schemas.microsoft.com/office/drawing/2014/main" id="{F29F2C6F-77B4-AD46-94DF-69CD1CB0720A}"/>
              </a:ext>
            </a:extLst>
          </p:cNvPr>
          <p:cNvSpPr>
            <a:spLocks noGrp="1"/>
          </p:cNvSpPr>
          <p:nvPr>
            <p:ph type="title"/>
          </p:nvPr>
        </p:nvSpPr>
        <p:spPr/>
        <p:txBody>
          <a:bodyPr/>
          <a:lstStyle/>
          <a:p>
            <a:r>
              <a:rPr lang="fr-FR" dirty="0">
                <a:solidFill>
                  <a:srgbClr val="962C76"/>
                </a:solidFill>
              </a:rPr>
              <a:t>WP2</a:t>
            </a:r>
          </a:p>
        </p:txBody>
      </p:sp>
      <p:sp>
        <p:nvSpPr>
          <p:cNvPr id="4" name="Espace réservé du texte 3">
            <a:extLst>
              <a:ext uri="{FF2B5EF4-FFF2-40B4-BE49-F238E27FC236}">
                <a16:creationId xmlns:a16="http://schemas.microsoft.com/office/drawing/2014/main" id="{3C49BE7D-9B9B-AB43-890C-838466F8DD1F}"/>
              </a:ext>
            </a:extLst>
          </p:cNvPr>
          <p:cNvSpPr>
            <a:spLocks noGrp="1"/>
          </p:cNvSpPr>
          <p:nvPr>
            <p:ph type="body" sz="quarter" idx="13"/>
          </p:nvPr>
        </p:nvSpPr>
        <p:spPr/>
        <p:txBody>
          <a:bodyPr/>
          <a:lstStyle/>
          <a:p>
            <a:r>
              <a:rPr lang="fr-FR" dirty="0">
                <a:solidFill>
                  <a:srgbClr val="E61B72"/>
                </a:solidFill>
              </a:rPr>
              <a:t>WP2 </a:t>
            </a:r>
            <a:r>
              <a:rPr lang="fr-FR" dirty="0" err="1">
                <a:solidFill>
                  <a:srgbClr val="E61B72"/>
                </a:solidFill>
              </a:rPr>
              <a:t>Milestones</a:t>
            </a:r>
            <a:endParaRPr lang="fr-FR" dirty="0">
              <a:solidFill>
                <a:srgbClr val="E61B72"/>
              </a:solidFill>
            </a:endParaRPr>
          </a:p>
        </p:txBody>
      </p:sp>
      <p:cxnSp>
        <p:nvCxnSpPr>
          <p:cNvPr id="8" name="Connecteur droit 7">
            <a:extLst>
              <a:ext uri="{FF2B5EF4-FFF2-40B4-BE49-F238E27FC236}">
                <a16:creationId xmlns:a16="http://schemas.microsoft.com/office/drawing/2014/main" id="{A25CED78-FC60-A246-894D-7C46F9E92697}"/>
              </a:ext>
            </a:extLst>
          </p:cNvPr>
          <p:cNvCxnSpPr>
            <a:cxnSpLocks/>
          </p:cNvCxnSpPr>
          <p:nvPr/>
        </p:nvCxnSpPr>
        <p:spPr>
          <a:xfrm>
            <a:off x="359999" y="1259913"/>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graphicFrame>
        <p:nvGraphicFramePr>
          <p:cNvPr id="6" name="Tableau 5">
            <a:extLst>
              <a:ext uri="{FF2B5EF4-FFF2-40B4-BE49-F238E27FC236}">
                <a16:creationId xmlns:a16="http://schemas.microsoft.com/office/drawing/2014/main" id="{0C9D9A85-D1A6-48AB-BE38-F5E51AC1C69C}"/>
              </a:ext>
            </a:extLst>
          </p:cNvPr>
          <p:cNvGraphicFramePr>
            <a:graphicFrameLocks noGrp="1"/>
          </p:cNvGraphicFramePr>
          <p:nvPr>
            <p:extLst>
              <p:ext uri="{D42A27DB-BD31-4B8C-83A1-F6EECF244321}">
                <p14:modId xmlns:p14="http://schemas.microsoft.com/office/powerpoint/2010/main" val="2370349956"/>
              </p:ext>
            </p:extLst>
          </p:nvPr>
        </p:nvGraphicFramePr>
        <p:xfrm>
          <a:off x="360000" y="1359890"/>
          <a:ext cx="11473202" cy="4876800"/>
        </p:xfrm>
        <a:graphic>
          <a:graphicData uri="http://schemas.openxmlformats.org/drawingml/2006/table">
            <a:tbl>
              <a:tblPr/>
              <a:tblGrid>
                <a:gridCol w="653372">
                  <a:extLst>
                    <a:ext uri="{9D8B030D-6E8A-4147-A177-3AD203B41FA5}">
                      <a16:colId xmlns:a16="http://schemas.microsoft.com/office/drawing/2014/main" val="4123934608"/>
                    </a:ext>
                  </a:extLst>
                </a:gridCol>
                <a:gridCol w="2221002">
                  <a:extLst>
                    <a:ext uri="{9D8B030D-6E8A-4147-A177-3AD203B41FA5}">
                      <a16:colId xmlns:a16="http://schemas.microsoft.com/office/drawing/2014/main" val="2638598813"/>
                    </a:ext>
                  </a:extLst>
                </a:gridCol>
                <a:gridCol w="358712">
                  <a:extLst>
                    <a:ext uri="{9D8B030D-6E8A-4147-A177-3AD203B41FA5}">
                      <a16:colId xmlns:a16="http://schemas.microsoft.com/office/drawing/2014/main" val="3454604978"/>
                    </a:ext>
                  </a:extLst>
                </a:gridCol>
                <a:gridCol w="1120978">
                  <a:extLst>
                    <a:ext uri="{9D8B030D-6E8A-4147-A177-3AD203B41FA5}">
                      <a16:colId xmlns:a16="http://schemas.microsoft.com/office/drawing/2014/main" val="211843316"/>
                    </a:ext>
                  </a:extLst>
                </a:gridCol>
                <a:gridCol w="1120977">
                  <a:extLst>
                    <a:ext uri="{9D8B030D-6E8A-4147-A177-3AD203B41FA5}">
                      <a16:colId xmlns:a16="http://schemas.microsoft.com/office/drawing/2014/main" val="517014558"/>
                    </a:ext>
                  </a:extLst>
                </a:gridCol>
                <a:gridCol w="1087348">
                  <a:extLst>
                    <a:ext uri="{9D8B030D-6E8A-4147-A177-3AD203B41FA5}">
                      <a16:colId xmlns:a16="http://schemas.microsoft.com/office/drawing/2014/main" val="3476318841"/>
                    </a:ext>
                  </a:extLst>
                </a:gridCol>
                <a:gridCol w="1535738">
                  <a:extLst>
                    <a:ext uri="{9D8B030D-6E8A-4147-A177-3AD203B41FA5}">
                      <a16:colId xmlns:a16="http://schemas.microsoft.com/office/drawing/2014/main" val="4082422876"/>
                    </a:ext>
                  </a:extLst>
                </a:gridCol>
                <a:gridCol w="3375075">
                  <a:extLst>
                    <a:ext uri="{9D8B030D-6E8A-4147-A177-3AD203B41FA5}">
                      <a16:colId xmlns:a16="http://schemas.microsoft.com/office/drawing/2014/main" val="2708467190"/>
                    </a:ext>
                  </a:extLst>
                </a:gridCol>
              </a:tblGrid>
              <a:tr h="718606">
                <a:tc>
                  <a:txBody>
                    <a:bodyPr/>
                    <a:lstStyle/>
                    <a:p>
                      <a:pPr algn="ctr" fontAlgn="ctr"/>
                      <a:r>
                        <a:rPr lang="fr-FR" sz="1200" b="1" i="0" u="none" strike="noStrike" dirty="0">
                          <a:solidFill>
                            <a:srgbClr val="000000"/>
                          </a:solidFill>
                          <a:effectLst/>
                          <a:latin typeface="+mn-lt"/>
                        </a:rPr>
                        <a:t>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200" b="1" i="0" u="none" strike="noStrike" dirty="0" err="1">
                          <a:solidFill>
                            <a:srgbClr val="000000"/>
                          </a:solidFill>
                          <a:effectLst/>
                          <a:latin typeface="+mn-lt"/>
                        </a:rPr>
                        <a:t>Titel</a:t>
                      </a:r>
                      <a:r>
                        <a:rPr lang="fr-FR" sz="1200" b="1" i="0" u="none" strike="noStrike" dirty="0">
                          <a:solidFill>
                            <a:srgbClr val="000000"/>
                          </a:solidFill>
                          <a:effectLst/>
                          <a:latin typeface="+mn-lt"/>
                        </a:rPr>
                        <a:t> Milestone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200" b="1" i="0" u="none" strike="noStrike">
                          <a:solidFill>
                            <a:srgbClr val="000000"/>
                          </a:solidFill>
                          <a:effectLst/>
                          <a:latin typeface="+mn-lt"/>
                        </a:rPr>
                        <a:t>WP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200" b="1" i="0" u="none" strike="noStrike" dirty="0">
                          <a:solidFill>
                            <a:srgbClr val="000000"/>
                          </a:solidFill>
                          <a:effectLst/>
                          <a:latin typeface="+mn-lt"/>
                        </a:rPr>
                        <a:t>due date (</a:t>
                      </a:r>
                      <a:r>
                        <a:rPr lang="fr-FR" sz="1200" b="1" i="0" u="none" strike="noStrike" dirty="0" err="1">
                          <a:solidFill>
                            <a:srgbClr val="000000"/>
                          </a:solidFill>
                          <a:effectLst/>
                          <a:latin typeface="+mn-lt"/>
                        </a:rPr>
                        <a:t>DoA</a:t>
                      </a:r>
                      <a:r>
                        <a:rPr lang="fr-FR" sz="1200" b="1" i="0" u="none" strike="noStrike" dirty="0">
                          <a:solidFill>
                            <a:srgbClr val="000000"/>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200" b="1" i="0" u="none" strike="noStrike" dirty="0" err="1">
                          <a:solidFill>
                            <a:srgbClr val="000000"/>
                          </a:solidFill>
                          <a:effectLst/>
                          <a:latin typeface="+mn-lt"/>
                        </a:rPr>
                        <a:t>Partners</a:t>
                      </a:r>
                      <a:r>
                        <a:rPr lang="fr-FR" sz="1200" b="1" i="0" u="none" strike="noStrike" dirty="0">
                          <a:solidFill>
                            <a:srgbClr val="000000"/>
                          </a:solidFill>
                          <a:effectLst/>
                          <a:latin typeface="+mn-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r>
                        <a:rPr lang="en-US" sz="1200" b="1" i="0" u="none" strike="noStrike" dirty="0">
                          <a:solidFill>
                            <a:srgbClr val="000000"/>
                          </a:solidFill>
                          <a:effectLst/>
                          <a:latin typeface="+mn-lt"/>
                        </a:rPr>
                        <a:t>Actual / Forecast delivery date</a:t>
                      </a:r>
                      <a:br>
                        <a:rPr lang="en-US" sz="1200" b="1" i="0" u="none" strike="noStrike" dirty="0">
                          <a:solidFill>
                            <a:srgbClr val="000000"/>
                          </a:solidFill>
                          <a:effectLst/>
                          <a:latin typeface="+mn-lt"/>
                        </a:rPr>
                      </a:br>
                      <a:r>
                        <a:rPr lang="en-US" sz="1200" b="1" i="0" u="none" strike="noStrike" dirty="0">
                          <a:solidFill>
                            <a:srgbClr val="000000"/>
                          </a:solidFill>
                          <a:effectLst/>
                          <a:latin typeface="+mn-lt"/>
                        </a:rPr>
                        <a:t>(day/month/year)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r>
                        <a:rPr lang="fr-FR" sz="1200" b="1" i="0" u="none" strike="noStrike" dirty="0" err="1">
                          <a:solidFill>
                            <a:srgbClr val="000000"/>
                          </a:solidFill>
                          <a:effectLst/>
                          <a:latin typeface="+mn-lt"/>
                        </a:rPr>
                        <a:t>Status</a:t>
                      </a:r>
                      <a:r>
                        <a:rPr lang="fr-FR" sz="1200" b="1" i="0" u="none" strike="noStrike" dirty="0">
                          <a:solidFill>
                            <a:srgbClr val="000000"/>
                          </a:solidFill>
                          <a:effectLst/>
                          <a:latin typeface="+mn-lt"/>
                        </a:rPr>
                        <a:t> (</a:t>
                      </a:r>
                      <a:r>
                        <a:rPr lang="fr-FR" sz="1200" b="1" i="0" u="none" strike="noStrike" dirty="0" err="1">
                          <a:solidFill>
                            <a:srgbClr val="000000"/>
                          </a:solidFill>
                          <a:effectLst/>
                          <a:latin typeface="+mn-lt"/>
                        </a:rPr>
                        <a:t>achieved</a:t>
                      </a:r>
                      <a:r>
                        <a:rPr lang="fr-FR" sz="1200" b="1" i="0" u="none" strike="noStrike" dirty="0">
                          <a:solidFill>
                            <a:srgbClr val="000000"/>
                          </a:solidFill>
                          <a:effectLst/>
                          <a:latin typeface="+mn-lt"/>
                        </a:rPr>
                        <a:t>/ not </a:t>
                      </a:r>
                      <a:r>
                        <a:rPr lang="fr-FR" sz="1200" b="1" i="0" u="none" strike="noStrike" dirty="0" err="1">
                          <a:solidFill>
                            <a:srgbClr val="000000"/>
                          </a:solidFill>
                          <a:effectLst/>
                          <a:latin typeface="+mn-lt"/>
                        </a:rPr>
                        <a:t>achieved</a:t>
                      </a:r>
                      <a:r>
                        <a:rPr lang="fr-FR" sz="1200" b="1" i="0" u="none" strike="noStrike" dirty="0">
                          <a:solidFill>
                            <a:srgbClr val="000000"/>
                          </a:solidFill>
                          <a:effectLst/>
                          <a:latin typeface="+mn-lt"/>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r>
                        <a:rPr lang="en-US" sz="1200" b="1" i="0" u="none" strike="noStrike" dirty="0">
                          <a:solidFill>
                            <a:srgbClr val="000000"/>
                          </a:solidFill>
                          <a:effectLst/>
                          <a:latin typeface="+mn-lt"/>
                        </a:rPr>
                        <a:t>Comments Report 1</a:t>
                      </a:r>
                      <a:br>
                        <a:rPr lang="en-US" sz="1200" b="1" i="0" u="none" strike="noStrike" dirty="0">
                          <a:solidFill>
                            <a:srgbClr val="000000"/>
                          </a:solidFill>
                          <a:effectLst/>
                          <a:latin typeface="+mn-lt"/>
                        </a:rPr>
                      </a:br>
                      <a:endParaRPr lang="en-US" sz="1200" b="1" i="0" u="none" strike="noStrike" dirty="0">
                        <a:solidFill>
                          <a:srgbClr val="000000"/>
                        </a:solidFill>
                        <a:effectLst/>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04013651"/>
                  </a:ext>
                </a:extLst>
              </a:tr>
              <a:tr h="1106653">
                <a:tc>
                  <a:txBody>
                    <a:bodyPr/>
                    <a:lstStyle/>
                    <a:p>
                      <a:pPr algn="ctr" fontAlgn="ctr"/>
                      <a:r>
                        <a:rPr lang="fr-FR" sz="1600" b="0" i="0" u="none" strike="noStrike" dirty="0">
                          <a:solidFill>
                            <a:srgbClr val="000000"/>
                          </a:solidFill>
                          <a:effectLst/>
                          <a:latin typeface="+mn-lt"/>
                        </a:rPr>
                        <a:t>MS3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mn-lt"/>
                        </a:rPr>
                        <a:t>Ethical and regulatory approvals achieved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600" b="0" i="0" u="none" strike="noStrike" dirty="0">
                          <a:solidFill>
                            <a:srgbClr val="000000"/>
                          </a:solidFill>
                          <a:effectLst/>
                          <a:latin typeface="+mn-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600" b="0" i="0" u="none" strike="noStrike" dirty="0">
                          <a:solidFill>
                            <a:srgbClr val="000000"/>
                          </a:solidFill>
                          <a:effectLst/>
                          <a:latin typeface="+mn-lt"/>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600" b="0" i="0" u="none" strike="noStrike" dirty="0">
                          <a:solidFill>
                            <a:srgbClr val="000000"/>
                          </a:solidFill>
                          <a:effectLst/>
                          <a:latin typeface="+mn-lt"/>
                        </a:rPr>
                        <a:t>P03 CHIC/P01b Inserm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mn-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mn-lt"/>
                        </a:rPr>
                        <a:t>Not </a:t>
                      </a:r>
                      <a:r>
                        <a:rPr lang="fr-FR" sz="1600" b="0" i="0" u="none" strike="noStrike" dirty="0" err="1">
                          <a:solidFill>
                            <a:srgbClr val="000000"/>
                          </a:solidFill>
                          <a:effectLst/>
                          <a:latin typeface="+mn-lt"/>
                        </a:rPr>
                        <a:t>yet</a:t>
                      </a:r>
                      <a:r>
                        <a:rPr lang="fr-FR" sz="1600" b="0" i="0" u="none" strike="noStrike" dirty="0">
                          <a:solidFill>
                            <a:srgbClr val="000000"/>
                          </a:solidFill>
                          <a:effectLst/>
                          <a:latin typeface="+mn-lt"/>
                        </a:rPr>
                        <a:t> </a:t>
                      </a:r>
                      <a:r>
                        <a:rPr lang="fr-FR" sz="1600" b="0" i="0" u="none" strike="noStrike" dirty="0" err="1">
                          <a:solidFill>
                            <a:srgbClr val="000000"/>
                          </a:solidFill>
                          <a:effectLst/>
                          <a:latin typeface="+mn-lt"/>
                        </a:rPr>
                        <a:t>achieved</a:t>
                      </a:r>
                      <a:r>
                        <a:rPr lang="fr-FR" sz="1600" b="0" i="0" u="none" strike="noStrike" dirty="0">
                          <a:solidFill>
                            <a:srgbClr val="000000"/>
                          </a:solidFill>
                          <a:effectLst/>
                          <a:latin typeface="+mn-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mn-lt"/>
                        </a:rPr>
                        <a:t>Access to data from pre-existing cohorts has been delayed (please see Section #5 for details). A first batch is expected to be available for most clinical information from ALSPAC/VLM/DCH/Danish registries by Sep 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9038444"/>
                  </a:ext>
                </a:extLst>
              </a:tr>
              <a:tr h="1897120">
                <a:tc>
                  <a:txBody>
                    <a:bodyPr/>
                    <a:lstStyle/>
                    <a:p>
                      <a:pPr algn="ctr" fontAlgn="ctr"/>
                      <a:r>
                        <a:rPr lang="fr-FR" sz="1600" b="0" i="0" u="none" strike="noStrike" dirty="0">
                          <a:solidFill>
                            <a:srgbClr val="000000"/>
                          </a:solidFill>
                          <a:effectLst/>
                          <a:latin typeface="+mn-lt"/>
                        </a:rPr>
                        <a:t>MS4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mn-lt"/>
                        </a:rPr>
                        <a:t>Operational data repository ready for data hosting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600" b="0" i="0" u="none" strike="noStrike">
                          <a:solidFill>
                            <a:srgbClr val="000000"/>
                          </a:solidFill>
                          <a:effectLst/>
                          <a:latin typeface="+mn-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600" b="0" i="0" u="none" strike="noStrike">
                          <a:solidFill>
                            <a:srgbClr val="000000"/>
                          </a:solidFill>
                          <a:effectLst/>
                          <a:latin typeface="+mn-lt"/>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600" b="0" i="0" u="none" strike="noStrike" dirty="0">
                          <a:solidFill>
                            <a:srgbClr val="000000"/>
                          </a:solidFill>
                          <a:effectLst/>
                          <a:latin typeface="+mn-lt"/>
                        </a:rPr>
                        <a:t>P03 CHIC/P01b Inserm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mn-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mn-lt"/>
                        </a:rPr>
                        <a:t>Not </a:t>
                      </a:r>
                      <a:r>
                        <a:rPr lang="fr-FR" sz="1600" b="0" i="0" u="none" strike="noStrike" dirty="0" err="1">
                          <a:solidFill>
                            <a:srgbClr val="000000"/>
                          </a:solidFill>
                          <a:effectLst/>
                          <a:latin typeface="+mn-lt"/>
                        </a:rPr>
                        <a:t>yet</a:t>
                      </a:r>
                      <a:r>
                        <a:rPr lang="fr-FR" sz="1600" b="0" i="0" u="none" strike="noStrike" dirty="0">
                          <a:solidFill>
                            <a:srgbClr val="000000"/>
                          </a:solidFill>
                          <a:effectLst/>
                          <a:latin typeface="+mn-lt"/>
                        </a:rPr>
                        <a:t> </a:t>
                      </a:r>
                      <a:r>
                        <a:rPr lang="fr-FR" sz="1600" b="0" i="0" u="none" strike="noStrike" dirty="0" err="1">
                          <a:solidFill>
                            <a:srgbClr val="000000"/>
                          </a:solidFill>
                          <a:effectLst/>
                          <a:latin typeface="+mn-lt"/>
                        </a:rPr>
                        <a:t>achieved</a:t>
                      </a:r>
                      <a:r>
                        <a:rPr lang="fr-FR" sz="1600" b="0" i="0" u="none" strike="noStrike" dirty="0">
                          <a:solidFill>
                            <a:srgbClr val="000000"/>
                          </a:solidFill>
                          <a:effectLst/>
                          <a:latin typeface="+mn-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mn-lt"/>
                        </a:rPr>
                        <a:t>The extent of the unified database will be determined depending on the regulatory constraints for each cohort. Final technical specifications and building of the unified database will thus be achieved when availability and conditions of use will be clearly defined for all datasets, which is expected during 2022 (first semester being the target for the achieved completion of the functional data repository).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055375"/>
                  </a:ext>
                </a:extLst>
              </a:tr>
            </a:tbl>
          </a:graphicData>
        </a:graphic>
      </p:graphicFrame>
    </p:spTree>
    <p:extLst>
      <p:ext uri="{BB962C8B-B14F-4D97-AF65-F5344CB8AC3E}">
        <p14:creationId xmlns:p14="http://schemas.microsoft.com/office/powerpoint/2010/main" val="3113465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171B7C-2B15-0445-99D8-3CC56C8EC78E}"/>
              </a:ext>
            </a:extLst>
          </p:cNvPr>
          <p:cNvSpPr>
            <a:spLocks noGrp="1"/>
          </p:cNvSpPr>
          <p:nvPr>
            <p:ph type="sldNum" sz="quarter" idx="12"/>
          </p:nvPr>
        </p:nvSpPr>
        <p:spPr/>
        <p:txBody>
          <a:bodyPr/>
          <a:lstStyle/>
          <a:p>
            <a:fld id="{C726DED8-A52F-734C-904E-54829A63AD48}" type="slidenum">
              <a:rPr lang="fr-FR" smtClean="0"/>
              <a:pPr/>
              <a:t>8</a:t>
            </a:fld>
            <a:endParaRPr lang="fr-FR" dirty="0"/>
          </a:p>
        </p:txBody>
      </p:sp>
      <p:sp>
        <p:nvSpPr>
          <p:cNvPr id="3" name="Titre 2">
            <a:extLst>
              <a:ext uri="{FF2B5EF4-FFF2-40B4-BE49-F238E27FC236}">
                <a16:creationId xmlns:a16="http://schemas.microsoft.com/office/drawing/2014/main" id="{2B5B4258-2D89-714F-BE67-F00DAB600FD3}"/>
              </a:ext>
            </a:extLst>
          </p:cNvPr>
          <p:cNvSpPr>
            <a:spLocks noGrp="1"/>
          </p:cNvSpPr>
          <p:nvPr>
            <p:ph type="title"/>
          </p:nvPr>
        </p:nvSpPr>
        <p:spPr/>
        <p:txBody>
          <a:bodyPr/>
          <a:lstStyle/>
          <a:p>
            <a:r>
              <a:rPr lang="fr-FR" dirty="0"/>
              <a:t>WP2 - Management</a:t>
            </a:r>
            <a:br>
              <a:rPr lang="fr-FR" dirty="0"/>
            </a:br>
            <a:endParaRPr lang="fr-FR" dirty="0"/>
          </a:p>
        </p:txBody>
      </p:sp>
      <p:cxnSp>
        <p:nvCxnSpPr>
          <p:cNvPr id="4" name="Connecteur droit 3">
            <a:extLst>
              <a:ext uri="{FF2B5EF4-FFF2-40B4-BE49-F238E27FC236}">
                <a16:creationId xmlns:a16="http://schemas.microsoft.com/office/drawing/2014/main" id="{833A2C65-3AF6-9B45-A623-854D0939D37C}"/>
              </a:ext>
            </a:extLst>
          </p:cNvPr>
          <p:cNvCxnSpPr>
            <a:cxnSpLocks/>
          </p:cNvCxnSpPr>
          <p:nvPr/>
        </p:nvCxnSpPr>
        <p:spPr>
          <a:xfrm>
            <a:off x="359999" y="886121"/>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229371" y="907650"/>
            <a:ext cx="11953585" cy="3754874"/>
          </a:xfrm>
          <a:prstGeom prst="rect">
            <a:avLst/>
          </a:prstGeom>
          <a:noFill/>
        </p:spPr>
        <p:txBody>
          <a:bodyPr wrap="square" rtlCol="0">
            <a:spAutoFit/>
          </a:bodyPr>
          <a:lstStyle/>
          <a:p>
            <a:pPr algn="l"/>
            <a:r>
              <a:rPr lang="fr-FR" sz="2800" b="1" dirty="0" err="1">
                <a:latin typeface="Montserrat" pitchFamily="2" charset="77"/>
              </a:rPr>
              <a:t>Hurdles</a:t>
            </a:r>
            <a:r>
              <a:rPr lang="fr-FR" sz="2800" b="1" dirty="0">
                <a:latin typeface="Montserrat" pitchFamily="2" charset="77"/>
              </a:rPr>
              <a:t> and </a:t>
            </a:r>
            <a:r>
              <a:rPr lang="fr-FR" sz="2800" b="1" dirty="0" err="1">
                <a:latin typeface="Montserrat" pitchFamily="2" charset="77"/>
              </a:rPr>
              <a:t>bottlenecks</a:t>
            </a:r>
            <a:endParaRPr lang="fr-FR" sz="2800" b="1" dirty="0">
              <a:latin typeface="Montserrat" pitchFamily="2" charset="77"/>
            </a:endParaRPr>
          </a:p>
          <a:p>
            <a:pPr algn="l"/>
            <a:endParaRPr lang="en-US" dirty="0">
              <a:latin typeface="Montserrat"/>
            </a:endParaRPr>
          </a:p>
          <a:p>
            <a:pPr marL="285750" indent="-285750">
              <a:buFont typeface="Arial" panose="020B0604020202020204" pitchFamily="34" charset="0"/>
              <a:buChar char="•"/>
            </a:pPr>
            <a:r>
              <a:rPr lang="en-US" b="1" dirty="0">
                <a:solidFill>
                  <a:srgbClr val="E61B72"/>
                </a:solidFill>
                <a:latin typeface="Montserrat"/>
              </a:rPr>
              <a:t>Initial delay for the initiation of the access authorizations </a:t>
            </a:r>
            <a:r>
              <a:rPr lang="en-US" dirty="0">
                <a:latin typeface="Montserrat"/>
              </a:rPr>
              <a:t>to the cohorts due to the </a:t>
            </a:r>
            <a:r>
              <a:rPr lang="en-US" b="1" dirty="0">
                <a:solidFill>
                  <a:srgbClr val="E61B72"/>
                </a:solidFill>
                <a:latin typeface="Montserrat"/>
              </a:rPr>
              <a:t>pandemics</a:t>
            </a:r>
            <a:endParaRPr lang="en-US" dirty="0">
              <a:latin typeface="Montserrat"/>
            </a:endParaRPr>
          </a:p>
          <a:p>
            <a:pPr marL="285750" indent="-285750" algn="l">
              <a:buFont typeface="Arial" panose="020B0604020202020204" pitchFamily="34" charset="0"/>
              <a:buChar char="•"/>
            </a:pPr>
            <a:endParaRPr lang="en-US" dirty="0">
              <a:latin typeface="Montserrat"/>
            </a:endParaRPr>
          </a:p>
          <a:p>
            <a:pPr marL="285750" indent="-285750" algn="l">
              <a:buFont typeface="Arial" panose="020B0604020202020204" pitchFamily="34" charset="0"/>
              <a:buChar char="•"/>
            </a:pPr>
            <a:r>
              <a:rPr lang="en-US" b="1" dirty="0">
                <a:solidFill>
                  <a:srgbClr val="E61B72"/>
                </a:solidFill>
                <a:latin typeface="Montserrat"/>
              </a:rPr>
              <a:t>A re-organization of tasks for the database building </a:t>
            </a:r>
            <a:r>
              <a:rPr lang="en-US" dirty="0">
                <a:latin typeface="Montserrat"/>
              </a:rPr>
              <a:t>had to be made with </a:t>
            </a:r>
            <a:r>
              <a:rPr lang="en-US" b="1" dirty="0" err="1">
                <a:solidFill>
                  <a:srgbClr val="E61B72"/>
                </a:solidFill>
                <a:latin typeface="Montserrat"/>
              </a:rPr>
              <a:t>Kaduceo</a:t>
            </a:r>
            <a:r>
              <a:rPr lang="en-US" dirty="0">
                <a:latin typeface="Montserrat"/>
              </a:rPr>
              <a:t> incorporated within the consortium in Jan 2021</a:t>
            </a:r>
          </a:p>
          <a:p>
            <a:pPr marL="285750" indent="-285750" algn="l">
              <a:buFont typeface="Arial" panose="020B0604020202020204" pitchFamily="34" charset="0"/>
              <a:buChar char="•"/>
            </a:pPr>
            <a:endParaRPr lang="en-US" dirty="0">
              <a:latin typeface="Montserrat"/>
            </a:endParaRPr>
          </a:p>
          <a:p>
            <a:pPr marL="285750" indent="-285750" algn="l">
              <a:buFont typeface="Arial" panose="020B0604020202020204" pitchFamily="34" charset="0"/>
              <a:buChar char="•"/>
            </a:pPr>
            <a:r>
              <a:rPr lang="en-US" b="1" dirty="0">
                <a:solidFill>
                  <a:srgbClr val="E61B72"/>
                </a:solidFill>
                <a:latin typeface="Montserrat"/>
              </a:rPr>
              <a:t>Cambridge </a:t>
            </a:r>
            <a:r>
              <a:rPr lang="en-US" b="1" dirty="0" err="1">
                <a:solidFill>
                  <a:srgbClr val="E61B72"/>
                </a:solidFill>
                <a:latin typeface="Montserrat"/>
              </a:rPr>
              <a:t>Epigenetix</a:t>
            </a:r>
            <a:r>
              <a:rPr lang="en-US" b="1" dirty="0">
                <a:solidFill>
                  <a:srgbClr val="E61B72"/>
                </a:solidFill>
                <a:latin typeface="Montserrat"/>
              </a:rPr>
              <a:t> (CEGX) who oversaw epigenetics analyses withdrew of the project </a:t>
            </a:r>
            <a:r>
              <a:rPr lang="en-US" dirty="0">
                <a:latin typeface="Montserrat"/>
              </a:rPr>
              <a:t>in 2021</a:t>
            </a:r>
          </a:p>
          <a:p>
            <a:pPr marL="742950" lvl="1" indent="-285750">
              <a:buFont typeface="Arial" panose="020B0604020202020204" pitchFamily="34" charset="0"/>
              <a:buChar char="•"/>
            </a:pPr>
            <a:r>
              <a:rPr lang="en-US" sz="1600" dirty="0">
                <a:latin typeface="Montserrat"/>
              </a:rPr>
              <a:t>A new partner is currently being sought to perform the biological analyses initially planned.</a:t>
            </a:r>
          </a:p>
          <a:p>
            <a:pPr marL="742950" lvl="1" indent="-285750">
              <a:buFont typeface="Arial" panose="020B0604020202020204" pitchFamily="34" charset="0"/>
              <a:buChar char="•"/>
            </a:pPr>
            <a:r>
              <a:rPr lang="en-US" sz="1600" dirty="0">
                <a:latin typeface="Montserrat"/>
              </a:rPr>
              <a:t>This implies to postpone the specific application forms to access </a:t>
            </a:r>
            <a:r>
              <a:rPr lang="en-US" sz="1600" b="1" dirty="0">
                <a:latin typeface="Montserrat"/>
              </a:rPr>
              <a:t>biological</a:t>
            </a:r>
            <a:r>
              <a:rPr lang="en-US" sz="1600" dirty="0">
                <a:latin typeface="Montserrat"/>
              </a:rPr>
              <a:t> data </a:t>
            </a:r>
          </a:p>
          <a:p>
            <a:pPr marL="285750" indent="-285750">
              <a:buFont typeface="Arial" panose="020B0604020202020204" pitchFamily="34" charset="0"/>
              <a:buChar char="•"/>
            </a:pPr>
            <a:endParaRPr lang="en-US" dirty="0">
              <a:latin typeface="Montserrat"/>
            </a:endParaRPr>
          </a:p>
          <a:p>
            <a:pPr marL="285750" indent="-285750">
              <a:buFont typeface="Arial" panose="020B0604020202020204" pitchFamily="34" charset="0"/>
              <a:buChar char="•"/>
            </a:pPr>
            <a:r>
              <a:rPr lang="en-US" b="1" dirty="0">
                <a:solidFill>
                  <a:srgbClr val="E61B72"/>
                </a:solidFill>
                <a:latin typeface="Montserrat"/>
              </a:rPr>
              <a:t>Extent of the unified database had to be limited. </a:t>
            </a:r>
          </a:p>
          <a:p>
            <a:pPr marL="742950" lvl="1" indent="-285750">
              <a:buFont typeface="Arial" panose="020B0604020202020204" pitchFamily="34" charset="0"/>
              <a:buChar char="•"/>
            </a:pPr>
            <a:r>
              <a:rPr lang="en-US" sz="1600" dirty="0">
                <a:latin typeface="Montserrat"/>
              </a:rPr>
              <a:t>Some cohorts will only allow for distant access while other allow for data download.</a:t>
            </a:r>
          </a:p>
        </p:txBody>
      </p:sp>
      <p:sp>
        <p:nvSpPr>
          <p:cNvPr id="9" name="ZoneTexte 8">
            <a:extLst>
              <a:ext uri="{FF2B5EF4-FFF2-40B4-BE49-F238E27FC236}">
                <a16:creationId xmlns:a16="http://schemas.microsoft.com/office/drawing/2014/main" id="{5EAF2E88-184A-4B08-897B-C4D449762A16}"/>
              </a:ext>
            </a:extLst>
          </p:cNvPr>
          <p:cNvSpPr txBox="1"/>
          <p:nvPr/>
        </p:nvSpPr>
        <p:spPr>
          <a:xfrm>
            <a:off x="924505" y="4662524"/>
            <a:ext cx="10541781" cy="1638269"/>
          </a:xfrm>
          <a:prstGeom prst="rect">
            <a:avLst/>
          </a:prstGeom>
          <a:noFill/>
        </p:spPr>
        <p:txBody>
          <a:bodyPr wrap="square">
            <a:spAutoFit/>
          </a:bodyPr>
          <a:lstStyle/>
          <a:p>
            <a:pPr lvl="0" algn="just">
              <a:lnSpc>
                <a:spcPct val="115000"/>
              </a:lnSpc>
              <a:spcAft>
                <a:spcPts val="600"/>
              </a:spcAft>
              <a:tabLst>
                <a:tab pos="457200" algn="l"/>
              </a:tabLst>
            </a:pPr>
            <a:r>
              <a:rPr lang="en-US" sz="1400" b="1" i="1" dirty="0">
                <a:latin typeface="Montserrat"/>
              </a:rPr>
              <a:t>Databases with no data transfer allowed</a:t>
            </a:r>
            <a:r>
              <a:rPr lang="en-US" sz="1400" dirty="0">
                <a:latin typeface="Montserrat"/>
              </a:rPr>
              <a:t>: : for </a:t>
            </a:r>
            <a:r>
              <a:rPr lang="en-US" sz="1400" b="1" dirty="0">
                <a:solidFill>
                  <a:srgbClr val="00B0F0"/>
                </a:solidFill>
                <a:latin typeface="Montserrat"/>
              </a:rPr>
              <a:t>DCH cohort</a:t>
            </a:r>
            <a:r>
              <a:rPr lang="en-US" sz="1400" dirty="0">
                <a:latin typeface="Montserrat"/>
              </a:rPr>
              <a:t>, </a:t>
            </a:r>
            <a:r>
              <a:rPr lang="en-US" sz="1400" b="1" dirty="0">
                <a:solidFill>
                  <a:srgbClr val="00B0F0"/>
                </a:solidFill>
                <a:latin typeface="Montserrat"/>
              </a:rPr>
              <a:t>Denmark registries</a:t>
            </a:r>
            <a:r>
              <a:rPr lang="en-US" sz="1400" dirty="0">
                <a:latin typeface="Montserrat"/>
              </a:rPr>
              <a:t>, and </a:t>
            </a:r>
            <a:r>
              <a:rPr lang="en-US" sz="1400" b="1" dirty="0">
                <a:solidFill>
                  <a:srgbClr val="00B0F0"/>
                </a:solidFill>
                <a:latin typeface="Montserrat"/>
              </a:rPr>
              <a:t>PELAGIE</a:t>
            </a:r>
            <a:r>
              <a:rPr lang="en-US" sz="1400" dirty="0">
                <a:latin typeface="Montserrat"/>
              </a:rPr>
              <a:t> cohort, remote access will be granted to listed REMEDIA researchers to perform data analyses through the preexisting technical and security framework of each database</a:t>
            </a:r>
            <a:endParaRPr lang="fr-FR" sz="1400" dirty="0">
              <a:latin typeface="Montserrat"/>
            </a:endParaRPr>
          </a:p>
          <a:p>
            <a:pPr lvl="0" algn="just">
              <a:lnSpc>
                <a:spcPct val="115000"/>
              </a:lnSpc>
              <a:spcAft>
                <a:spcPts val="600"/>
              </a:spcAft>
              <a:tabLst>
                <a:tab pos="457200" algn="l"/>
              </a:tabLst>
            </a:pPr>
            <a:r>
              <a:rPr lang="en-US" sz="1400" b="1" i="1" dirty="0">
                <a:latin typeface="Montserrat"/>
              </a:rPr>
              <a:t>Databases with data transfer allowed</a:t>
            </a:r>
            <a:r>
              <a:rPr lang="en-US" sz="1400" dirty="0">
                <a:latin typeface="Montserrat"/>
              </a:rPr>
              <a:t>: for </a:t>
            </a:r>
            <a:r>
              <a:rPr lang="en-US" sz="1400" b="1" dirty="0">
                <a:solidFill>
                  <a:srgbClr val="00B050"/>
                </a:solidFill>
                <a:latin typeface="Montserrat"/>
              </a:rPr>
              <a:t>the CF registry </a:t>
            </a:r>
            <a:r>
              <a:rPr lang="en-US" sz="1400" b="1" dirty="0" err="1">
                <a:solidFill>
                  <a:srgbClr val="00B050"/>
                </a:solidFill>
                <a:latin typeface="Montserrat"/>
              </a:rPr>
              <a:t>VaincreLaMuco</a:t>
            </a:r>
            <a:r>
              <a:rPr lang="en-US" sz="1400" dirty="0">
                <a:latin typeface="Montserrat"/>
              </a:rPr>
              <a:t>, </a:t>
            </a:r>
            <a:r>
              <a:rPr lang="en-US" sz="1400" b="1" dirty="0">
                <a:solidFill>
                  <a:srgbClr val="00B050"/>
                </a:solidFill>
                <a:latin typeface="Montserrat"/>
              </a:rPr>
              <a:t>ALSPAC cohort </a:t>
            </a:r>
            <a:r>
              <a:rPr lang="en-US" sz="1400" dirty="0">
                <a:latin typeface="Montserrat"/>
              </a:rPr>
              <a:t>and, possibly the </a:t>
            </a:r>
            <a:r>
              <a:rPr lang="en-US" sz="1400" b="1" dirty="0">
                <a:solidFill>
                  <a:srgbClr val="00B050"/>
                </a:solidFill>
                <a:latin typeface="Montserrat"/>
              </a:rPr>
              <a:t>NOWAC / TROMSO</a:t>
            </a:r>
            <a:r>
              <a:rPr lang="en-US" sz="1400" dirty="0">
                <a:latin typeface="Montserrat"/>
              </a:rPr>
              <a:t> cohorts (to be confirmed), databases will be gathered and integrated within the centralized REMEDIA data repository</a:t>
            </a:r>
            <a:endParaRPr lang="fr-FR" sz="1400" dirty="0">
              <a:latin typeface="Montserrat"/>
            </a:endParaRPr>
          </a:p>
        </p:txBody>
      </p:sp>
    </p:spTree>
    <p:extLst>
      <p:ext uri="{BB962C8B-B14F-4D97-AF65-F5344CB8AC3E}">
        <p14:creationId xmlns:p14="http://schemas.microsoft.com/office/powerpoint/2010/main" val="151068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171B7C-2B15-0445-99D8-3CC56C8EC78E}"/>
              </a:ext>
            </a:extLst>
          </p:cNvPr>
          <p:cNvSpPr>
            <a:spLocks noGrp="1"/>
          </p:cNvSpPr>
          <p:nvPr>
            <p:ph type="sldNum" sz="quarter" idx="12"/>
          </p:nvPr>
        </p:nvSpPr>
        <p:spPr/>
        <p:txBody>
          <a:bodyPr/>
          <a:lstStyle/>
          <a:p>
            <a:fld id="{C726DED8-A52F-734C-904E-54829A63AD48}" type="slidenum">
              <a:rPr lang="fr-FR" smtClean="0"/>
              <a:pPr/>
              <a:t>9</a:t>
            </a:fld>
            <a:endParaRPr lang="fr-FR" dirty="0"/>
          </a:p>
        </p:txBody>
      </p:sp>
      <p:sp>
        <p:nvSpPr>
          <p:cNvPr id="3" name="Titre 2">
            <a:extLst>
              <a:ext uri="{FF2B5EF4-FFF2-40B4-BE49-F238E27FC236}">
                <a16:creationId xmlns:a16="http://schemas.microsoft.com/office/drawing/2014/main" id="{2B5B4258-2D89-714F-BE67-F00DAB600FD3}"/>
              </a:ext>
            </a:extLst>
          </p:cNvPr>
          <p:cNvSpPr>
            <a:spLocks noGrp="1"/>
          </p:cNvSpPr>
          <p:nvPr>
            <p:ph type="title"/>
          </p:nvPr>
        </p:nvSpPr>
        <p:spPr/>
        <p:txBody>
          <a:bodyPr/>
          <a:lstStyle/>
          <a:p>
            <a:r>
              <a:rPr lang="fr-FR" dirty="0"/>
              <a:t>WP2 - Management</a:t>
            </a:r>
            <a:br>
              <a:rPr lang="fr-FR" dirty="0"/>
            </a:br>
            <a:endParaRPr lang="fr-FR" dirty="0"/>
          </a:p>
        </p:txBody>
      </p:sp>
      <p:cxnSp>
        <p:nvCxnSpPr>
          <p:cNvPr id="4" name="Connecteur droit 3">
            <a:extLst>
              <a:ext uri="{FF2B5EF4-FFF2-40B4-BE49-F238E27FC236}">
                <a16:creationId xmlns:a16="http://schemas.microsoft.com/office/drawing/2014/main" id="{833A2C65-3AF6-9B45-A623-854D0939D37C}"/>
              </a:ext>
            </a:extLst>
          </p:cNvPr>
          <p:cNvCxnSpPr>
            <a:cxnSpLocks/>
          </p:cNvCxnSpPr>
          <p:nvPr/>
        </p:nvCxnSpPr>
        <p:spPr>
          <a:xfrm>
            <a:off x="359999" y="886121"/>
            <a:ext cx="11471999" cy="0"/>
          </a:xfrm>
          <a:prstGeom prst="line">
            <a:avLst/>
          </a:prstGeom>
          <a:ln w="25400">
            <a:gradFill>
              <a:gsLst>
                <a:gs pos="0">
                  <a:srgbClr val="83BB26"/>
                </a:gs>
                <a:gs pos="100000">
                  <a:srgbClr val="E61B72"/>
                </a:gs>
              </a:gsLst>
              <a:lin ang="0" scaled="0"/>
            </a:gra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229371" y="907650"/>
            <a:ext cx="11953585" cy="3754874"/>
          </a:xfrm>
          <a:prstGeom prst="rect">
            <a:avLst/>
          </a:prstGeom>
          <a:noFill/>
        </p:spPr>
        <p:txBody>
          <a:bodyPr wrap="square" rtlCol="0">
            <a:spAutoFit/>
          </a:bodyPr>
          <a:lstStyle/>
          <a:p>
            <a:pPr algn="l"/>
            <a:r>
              <a:rPr lang="fr-FR" sz="2800" b="1" dirty="0" err="1">
                <a:latin typeface="Montserrat" pitchFamily="2" charset="77"/>
              </a:rPr>
              <a:t>Hurdles</a:t>
            </a:r>
            <a:r>
              <a:rPr lang="fr-FR" sz="2800" b="1" dirty="0">
                <a:latin typeface="Montserrat" pitchFamily="2" charset="77"/>
              </a:rPr>
              <a:t> and </a:t>
            </a:r>
            <a:r>
              <a:rPr lang="fr-FR" sz="2800" b="1" dirty="0" err="1">
                <a:latin typeface="Montserrat" pitchFamily="2" charset="77"/>
              </a:rPr>
              <a:t>bottlenecks</a:t>
            </a:r>
            <a:endParaRPr lang="fr-FR" sz="2800" b="1" dirty="0">
              <a:latin typeface="Montserrat" pitchFamily="2" charset="77"/>
            </a:endParaRPr>
          </a:p>
          <a:p>
            <a:pPr algn="l"/>
            <a:endParaRPr lang="en-US" dirty="0">
              <a:latin typeface="Montserrat"/>
            </a:endParaRPr>
          </a:p>
          <a:p>
            <a:pPr marL="285750" indent="-285750">
              <a:buFont typeface="Arial" panose="020B0604020202020204" pitchFamily="34" charset="0"/>
              <a:buChar char="•"/>
            </a:pPr>
            <a:r>
              <a:rPr lang="en-US" b="1" dirty="0">
                <a:solidFill>
                  <a:srgbClr val="E61B72"/>
                </a:solidFill>
                <a:latin typeface="Montserrat"/>
              </a:rPr>
              <a:t>Initial delay for the initiation of the access authorizations </a:t>
            </a:r>
            <a:r>
              <a:rPr lang="en-US" dirty="0">
                <a:latin typeface="Montserrat"/>
              </a:rPr>
              <a:t>to the cohorts due to the </a:t>
            </a:r>
            <a:r>
              <a:rPr lang="en-US" b="1" dirty="0">
                <a:solidFill>
                  <a:srgbClr val="E61B72"/>
                </a:solidFill>
                <a:latin typeface="Montserrat"/>
              </a:rPr>
              <a:t>pandemics</a:t>
            </a:r>
            <a:endParaRPr lang="en-US" dirty="0">
              <a:latin typeface="Montserrat"/>
            </a:endParaRPr>
          </a:p>
          <a:p>
            <a:pPr marL="285750" indent="-285750" algn="l">
              <a:buFont typeface="Arial" panose="020B0604020202020204" pitchFamily="34" charset="0"/>
              <a:buChar char="•"/>
            </a:pPr>
            <a:endParaRPr lang="en-US" dirty="0">
              <a:latin typeface="Montserrat"/>
            </a:endParaRPr>
          </a:p>
          <a:p>
            <a:pPr marL="285750" indent="-285750" algn="l">
              <a:buFont typeface="Arial" panose="020B0604020202020204" pitchFamily="34" charset="0"/>
              <a:buChar char="•"/>
            </a:pPr>
            <a:r>
              <a:rPr lang="en-US" b="1" dirty="0">
                <a:solidFill>
                  <a:srgbClr val="E61B72"/>
                </a:solidFill>
                <a:latin typeface="Montserrat"/>
              </a:rPr>
              <a:t>A re-organization of tasks for the database building </a:t>
            </a:r>
            <a:r>
              <a:rPr lang="en-US" dirty="0">
                <a:latin typeface="Montserrat"/>
              </a:rPr>
              <a:t>had to be made with </a:t>
            </a:r>
            <a:r>
              <a:rPr lang="en-US" b="1" dirty="0" err="1">
                <a:solidFill>
                  <a:srgbClr val="E61B72"/>
                </a:solidFill>
                <a:latin typeface="Montserrat"/>
              </a:rPr>
              <a:t>Kaduceo</a:t>
            </a:r>
            <a:r>
              <a:rPr lang="en-US" dirty="0">
                <a:latin typeface="Montserrat"/>
              </a:rPr>
              <a:t> incorporated within the consortium in Jan 2021</a:t>
            </a:r>
          </a:p>
          <a:p>
            <a:pPr marL="285750" indent="-285750" algn="l">
              <a:buFont typeface="Arial" panose="020B0604020202020204" pitchFamily="34" charset="0"/>
              <a:buChar char="•"/>
            </a:pPr>
            <a:endParaRPr lang="en-US" dirty="0">
              <a:latin typeface="Montserrat"/>
            </a:endParaRPr>
          </a:p>
          <a:p>
            <a:pPr marL="285750" indent="-285750" algn="l">
              <a:buFont typeface="Arial" panose="020B0604020202020204" pitchFamily="34" charset="0"/>
              <a:buChar char="•"/>
            </a:pPr>
            <a:r>
              <a:rPr lang="en-US" b="1" dirty="0">
                <a:solidFill>
                  <a:srgbClr val="E61B72"/>
                </a:solidFill>
                <a:latin typeface="Montserrat"/>
              </a:rPr>
              <a:t>Cambridge </a:t>
            </a:r>
            <a:r>
              <a:rPr lang="en-US" b="1" dirty="0" err="1">
                <a:solidFill>
                  <a:srgbClr val="E61B72"/>
                </a:solidFill>
                <a:latin typeface="Montserrat"/>
              </a:rPr>
              <a:t>Epigenetix</a:t>
            </a:r>
            <a:r>
              <a:rPr lang="en-US" b="1" dirty="0">
                <a:solidFill>
                  <a:srgbClr val="E61B72"/>
                </a:solidFill>
                <a:latin typeface="Montserrat"/>
              </a:rPr>
              <a:t> (CEGX) who oversaw epigenetics analyses withdrew of the project </a:t>
            </a:r>
            <a:r>
              <a:rPr lang="en-US" dirty="0">
                <a:latin typeface="Montserrat"/>
              </a:rPr>
              <a:t>in 2021</a:t>
            </a:r>
          </a:p>
          <a:p>
            <a:pPr marL="742950" lvl="1" indent="-285750">
              <a:buFont typeface="Arial" panose="020B0604020202020204" pitchFamily="34" charset="0"/>
              <a:buChar char="•"/>
            </a:pPr>
            <a:r>
              <a:rPr lang="en-US" sz="1600" dirty="0">
                <a:latin typeface="Montserrat"/>
              </a:rPr>
              <a:t>A new partner is currently being sought to perform the biological analyses initially planned.</a:t>
            </a:r>
          </a:p>
          <a:p>
            <a:pPr marL="742950" lvl="1" indent="-285750">
              <a:buFont typeface="Arial" panose="020B0604020202020204" pitchFamily="34" charset="0"/>
              <a:buChar char="•"/>
            </a:pPr>
            <a:r>
              <a:rPr lang="en-US" sz="1600" dirty="0">
                <a:latin typeface="Montserrat"/>
              </a:rPr>
              <a:t>This implies to postpone the specific application forms to access </a:t>
            </a:r>
            <a:r>
              <a:rPr lang="en-US" sz="1600" b="1" dirty="0">
                <a:latin typeface="Montserrat"/>
              </a:rPr>
              <a:t>biological</a:t>
            </a:r>
            <a:r>
              <a:rPr lang="en-US" sz="1600" dirty="0">
                <a:latin typeface="Montserrat"/>
              </a:rPr>
              <a:t> data </a:t>
            </a:r>
          </a:p>
          <a:p>
            <a:pPr marL="285750" indent="-285750">
              <a:buFont typeface="Arial" panose="020B0604020202020204" pitchFamily="34" charset="0"/>
              <a:buChar char="•"/>
            </a:pPr>
            <a:endParaRPr lang="en-US" dirty="0">
              <a:latin typeface="Montserrat"/>
            </a:endParaRPr>
          </a:p>
          <a:p>
            <a:pPr marL="285750" indent="-285750">
              <a:buFont typeface="Arial" panose="020B0604020202020204" pitchFamily="34" charset="0"/>
              <a:buChar char="•"/>
            </a:pPr>
            <a:r>
              <a:rPr lang="en-US" b="1" dirty="0">
                <a:solidFill>
                  <a:srgbClr val="E61B72"/>
                </a:solidFill>
                <a:latin typeface="Montserrat"/>
              </a:rPr>
              <a:t>Extent of the unified database had to be limited. </a:t>
            </a:r>
          </a:p>
          <a:p>
            <a:pPr marL="742950" lvl="1" indent="-285750">
              <a:buFont typeface="Arial" panose="020B0604020202020204" pitchFamily="34" charset="0"/>
              <a:buChar char="•"/>
            </a:pPr>
            <a:r>
              <a:rPr lang="en-US" sz="1600" dirty="0">
                <a:latin typeface="Montserrat"/>
              </a:rPr>
              <a:t>Some cohorts will only allow for distant access while other allow for data download.</a:t>
            </a:r>
          </a:p>
        </p:txBody>
      </p:sp>
      <p:sp>
        <p:nvSpPr>
          <p:cNvPr id="7" name="ZoneTexte 6">
            <a:extLst>
              <a:ext uri="{FF2B5EF4-FFF2-40B4-BE49-F238E27FC236}">
                <a16:creationId xmlns:a16="http://schemas.microsoft.com/office/drawing/2014/main" id="{6C12AF83-7AE7-4CFA-BECD-FDAF465AEFAD}"/>
              </a:ext>
            </a:extLst>
          </p:cNvPr>
          <p:cNvSpPr txBox="1"/>
          <p:nvPr/>
        </p:nvSpPr>
        <p:spPr>
          <a:xfrm>
            <a:off x="360000" y="4662524"/>
            <a:ext cx="11333468" cy="1785104"/>
          </a:xfrm>
          <a:prstGeom prst="rect">
            <a:avLst/>
          </a:prstGeom>
          <a:solidFill>
            <a:schemeClr val="bg1">
              <a:lumMod val="95000"/>
            </a:schemeClr>
          </a:solidFill>
          <a:ln>
            <a:noFill/>
          </a:ln>
          <a:effectLst>
            <a:outerShdw blurRad="50800" dist="38100" dir="5400000" algn="t" rotWithShape="0">
              <a:prstClr val="black">
                <a:alpha val="40000"/>
              </a:prstClr>
            </a:outerShdw>
          </a:effectLst>
        </p:spPr>
        <p:txBody>
          <a:bodyPr wrap="square">
            <a:spAutoFit/>
          </a:bodyPr>
          <a:lstStyle/>
          <a:p>
            <a:r>
              <a:rPr lang="en-US" sz="1800" b="1" dirty="0">
                <a:solidFill>
                  <a:srgbClr val="E61B72"/>
                </a:solidFill>
                <a:latin typeface="Montserrat"/>
                <a:sym typeface="Wingdings" panose="05000000000000000000" pitchFamily="2" charset="2"/>
              </a:rPr>
              <a:t> </a:t>
            </a:r>
          </a:p>
          <a:p>
            <a:r>
              <a:rPr lang="en-US" sz="2000" b="1" dirty="0">
                <a:solidFill>
                  <a:srgbClr val="E61B72"/>
                </a:solidFill>
                <a:latin typeface="Montserrat"/>
                <a:sym typeface="Wingdings" panose="05000000000000000000" pitchFamily="2" charset="2"/>
              </a:rPr>
              <a:t> Consequently, there is a raw delay of 9 months for the initiation of statistical analyses</a:t>
            </a:r>
          </a:p>
          <a:p>
            <a:r>
              <a:rPr lang="en-US" sz="1800" b="1" dirty="0">
                <a:solidFill>
                  <a:srgbClr val="E61B72"/>
                </a:solidFill>
                <a:latin typeface="Montserrat"/>
              </a:rPr>
              <a:t> </a:t>
            </a:r>
            <a:endParaRPr lang="en-US" sz="1800" dirty="0">
              <a:latin typeface="Montserrat"/>
            </a:endParaRPr>
          </a:p>
          <a:p>
            <a:pPr marL="800100" lvl="1" indent="-342900">
              <a:buBlip>
                <a:blip r:embed="rId2"/>
              </a:buBlip>
            </a:pPr>
            <a:r>
              <a:rPr lang="en-US" dirty="0">
                <a:latin typeface="Montserrat"/>
              </a:rPr>
              <a:t>Since first descriptive statistical analyses from T2.3 were planned to start at M12</a:t>
            </a:r>
          </a:p>
          <a:p>
            <a:pPr marL="800100" lvl="1" indent="-342900">
              <a:buBlip>
                <a:blip r:embed="rId2"/>
              </a:buBlip>
            </a:pPr>
            <a:r>
              <a:rPr lang="en-US" dirty="0">
                <a:latin typeface="Montserrat"/>
              </a:rPr>
              <a:t>While most datasets will actually be available by M21 </a:t>
            </a:r>
          </a:p>
          <a:p>
            <a:pPr lvl="1"/>
            <a:endParaRPr lang="en-US" dirty="0">
              <a:latin typeface="Montserrat"/>
            </a:endParaRPr>
          </a:p>
        </p:txBody>
      </p:sp>
      <p:sp>
        <p:nvSpPr>
          <p:cNvPr id="6" name="Rectangle 5">
            <a:extLst>
              <a:ext uri="{FF2B5EF4-FFF2-40B4-BE49-F238E27FC236}">
                <a16:creationId xmlns:a16="http://schemas.microsoft.com/office/drawing/2014/main" id="{0B7F8250-35F9-4DC3-99EA-1DEF6086C63A}"/>
              </a:ext>
            </a:extLst>
          </p:cNvPr>
          <p:cNvSpPr/>
          <p:nvPr/>
        </p:nvSpPr>
        <p:spPr>
          <a:xfrm>
            <a:off x="0" y="1509486"/>
            <a:ext cx="12192000" cy="302805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fr-FR" dirty="0">
              <a:latin typeface="Montserrat" pitchFamily="2" charset="77"/>
            </a:endParaRPr>
          </a:p>
        </p:txBody>
      </p:sp>
    </p:spTree>
    <p:extLst>
      <p:ext uri="{BB962C8B-B14F-4D97-AF65-F5344CB8AC3E}">
        <p14:creationId xmlns:p14="http://schemas.microsoft.com/office/powerpoint/2010/main" val="941553468"/>
      </p:ext>
    </p:extLst>
  </p:cSld>
  <p:clrMapOvr>
    <a:masterClrMapping/>
  </p:clrMapOvr>
</p:sld>
</file>

<file path=ppt/theme/theme1.xml><?xml version="1.0" encoding="utf-8"?>
<a:theme xmlns:a="http://schemas.openxmlformats.org/drawingml/2006/main" name="MA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962C76"/>
            </a:gs>
            <a:gs pos="100000">
              <a:srgbClr val="E61B72"/>
            </a:gs>
          </a:gsLst>
          <a:lin ang="0" scaled="0"/>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smtClean="0">
            <a:latin typeface="Montserrat"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err="1" smtClean="0">
            <a:latin typeface="Montserrat"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1138</TotalTime>
  <Words>4085</Words>
  <Application>Microsoft Office PowerPoint</Application>
  <PresentationFormat>Grand écran</PresentationFormat>
  <Paragraphs>541</Paragraphs>
  <Slides>37</Slides>
  <Notes>15</Notes>
  <HiddenSlides>1</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37</vt:i4>
      </vt:variant>
    </vt:vector>
  </HeadingPairs>
  <TitlesOfParts>
    <vt:vector size="53" baseType="lpstr">
      <vt:lpstr>Aharoni</vt:lpstr>
      <vt:lpstr>Arial</vt:lpstr>
      <vt:lpstr>Arial</vt:lpstr>
      <vt:lpstr>Arial Black</vt:lpstr>
      <vt:lpstr>Arial Narrow</vt:lpstr>
      <vt:lpstr>BlinkMacSystemFont</vt:lpstr>
      <vt:lpstr>Calibri</vt:lpstr>
      <vt:lpstr>Calibri Light</vt:lpstr>
      <vt:lpstr>Century Gothic</vt:lpstr>
      <vt:lpstr>Courier New</vt:lpstr>
      <vt:lpstr>Franklin Gothic Demi Cond</vt:lpstr>
      <vt:lpstr>Merriweather</vt:lpstr>
      <vt:lpstr>Montserrat</vt:lpstr>
      <vt:lpstr>Times New Roman</vt:lpstr>
      <vt:lpstr>Wingdings</vt:lpstr>
      <vt:lpstr>MAIN</vt:lpstr>
      <vt:lpstr>WP2 - Data integration and exposome-phenotype associations  presented by Etienne Audureau</vt:lpstr>
      <vt:lpstr>WP2 Objectives for period 1 </vt:lpstr>
      <vt:lpstr>WP2 achievements</vt:lpstr>
      <vt:lpstr>WP2 achievements</vt:lpstr>
      <vt:lpstr>WP2 achievements</vt:lpstr>
      <vt:lpstr>WP2</vt:lpstr>
      <vt:lpstr>WP2</vt:lpstr>
      <vt:lpstr>WP2 - Management </vt:lpstr>
      <vt:lpstr>WP2 - Management </vt:lpstr>
      <vt:lpstr>WP2 - Management </vt:lpstr>
      <vt:lpstr>WP2 - Management </vt:lpstr>
      <vt:lpstr>WP2 - Scientific Management </vt:lpstr>
      <vt:lpstr>WP2 Outlook: Workplan period 2 </vt:lpstr>
      <vt:lpstr>WP2 Other issues </vt:lpstr>
      <vt:lpstr>Présentation PowerPoint</vt:lpstr>
      <vt:lpstr>Backup slides</vt:lpstr>
      <vt:lpstr>Tasks</vt:lpstr>
      <vt:lpstr>Task 2.1 Preexisting data integration</vt:lpstr>
      <vt:lpstr>Objectives and study populations</vt:lpstr>
      <vt:lpstr>Exploring the exposome</vt:lpstr>
      <vt:lpstr>Exploring the exposome Key issues and approaches to analysis</vt:lpstr>
      <vt:lpstr>Exploring the exposome Key issues and approaches to analysis</vt:lpstr>
      <vt:lpstr>Exposome-wide associations studies  general approach</vt:lpstr>
      <vt:lpstr>Présentation PowerPoint</vt:lpstr>
      <vt:lpstr>ExWAS exposome-wide association studies </vt:lpstr>
      <vt:lpstr>ExWAS exposome-wide association studies </vt:lpstr>
      <vt:lpstr>Présentation PowerPoint</vt:lpstr>
      <vt:lpstr>ExWAS – extensions</vt:lpstr>
      <vt:lpstr>Présentation PowerPoint</vt:lpstr>
      <vt:lpstr>Présentation PowerPoint</vt:lpstr>
      <vt:lpstr>Présentation PowerPoint</vt:lpstr>
      <vt:lpstr>Clustering</vt:lpstr>
      <vt:lpstr>Présentation PowerPoint</vt:lpstr>
      <vt:lpstr>Clustering</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Charles Fèvre</dc:creator>
  <cp:lastModifiedBy>Etienne Audureau</cp:lastModifiedBy>
  <cp:revision>102</cp:revision>
  <dcterms:created xsi:type="dcterms:W3CDTF">2020-03-16T17:08:54Z</dcterms:created>
  <dcterms:modified xsi:type="dcterms:W3CDTF">2021-09-30T10:49:59Z</dcterms:modified>
</cp:coreProperties>
</file>