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1" r:id="rId2"/>
    <p:sldId id="270" r:id="rId3"/>
    <p:sldId id="280" r:id="rId4"/>
    <p:sldId id="285" r:id="rId5"/>
    <p:sldId id="281" r:id="rId6"/>
    <p:sldId id="282" r:id="rId7"/>
    <p:sldId id="266" r:id="rId8"/>
    <p:sldId id="272" r:id="rId9"/>
    <p:sldId id="273" r:id="rId10"/>
    <p:sldId id="283" r:id="rId11"/>
    <p:sldId id="274" r:id="rId12"/>
    <p:sldId id="275" r:id="rId13"/>
    <p:sldId id="279" r:id="rId14"/>
    <p:sldId id="278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962C76"/>
    <a:srgbClr val="E61B72"/>
    <a:srgbClr val="83BB26"/>
    <a:srgbClr val="587E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18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8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1E6A6-0068-4316-9D51-545349FEF7DE}" type="datetimeFigureOut">
              <a:rPr lang="fr-FR" smtClean="0"/>
              <a:t>21/09/2021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22C38-E9A5-4CB2-BFD7-5EB83C9B9E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029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DAE67-FFF9-A846-9CB8-E44968AD0523}" type="datetimeFigureOut">
              <a:rPr lang="fr-FR" smtClean="0"/>
              <a:t>21/09/2021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1B9FC-4085-3D49-B8AB-73BABAA8BA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878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extérieur, plante, arbre, conifère&#10;&#10;Description générée automatiquement">
            <a:extLst>
              <a:ext uri="{FF2B5EF4-FFF2-40B4-BE49-F238E27FC236}">
                <a16:creationId xmlns:a16="http://schemas.microsoft.com/office/drawing/2014/main" id="{163047BA-A142-EF45-8BBF-82EABEE0A4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58" b="77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311745B-3F9C-964A-A039-539D1784E859}"/>
              </a:ext>
            </a:extLst>
          </p:cNvPr>
          <p:cNvSpPr/>
          <p:nvPr userDrawn="1"/>
        </p:nvSpPr>
        <p:spPr>
          <a:xfrm>
            <a:off x="0" y="0"/>
            <a:ext cx="10158761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8DB153-8AFE-C848-B00E-D9DB19DA136F}"/>
              </a:ext>
            </a:extLst>
          </p:cNvPr>
          <p:cNvSpPr/>
          <p:nvPr userDrawn="1"/>
        </p:nvSpPr>
        <p:spPr>
          <a:xfrm>
            <a:off x="0" y="0"/>
            <a:ext cx="12192000" cy="90000"/>
          </a:xfrm>
          <a:prstGeom prst="rect">
            <a:avLst/>
          </a:prstGeom>
          <a:gradFill>
            <a:gsLst>
              <a:gs pos="0">
                <a:srgbClr val="83BB26"/>
              </a:gs>
              <a:gs pos="100000">
                <a:srgbClr val="E61B7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Une image contenant mètre&#10;&#10;Description générée automatiquement">
            <a:extLst>
              <a:ext uri="{FF2B5EF4-FFF2-40B4-BE49-F238E27FC236}">
                <a16:creationId xmlns:a16="http://schemas.microsoft.com/office/drawing/2014/main" id="{F3011310-2F4E-C042-9946-8C3BBC9F58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0000" y="2160000"/>
            <a:ext cx="5400000" cy="2312563"/>
          </a:xfrm>
          <a:prstGeom prst="rect">
            <a:avLst/>
          </a:prstGeom>
        </p:spPr>
      </p:pic>
      <p:pic>
        <p:nvPicPr>
          <p:cNvPr id="15" name="Image 14" descr="Une image contenant parapluie&#10;&#10;Description générée automatiquement">
            <a:extLst>
              <a:ext uri="{FF2B5EF4-FFF2-40B4-BE49-F238E27FC236}">
                <a16:creationId xmlns:a16="http://schemas.microsoft.com/office/drawing/2014/main" id="{AEC6808D-1362-CC4C-BF04-61DF76BEAE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16423" y="1667998"/>
            <a:ext cx="3973906" cy="352200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1FA854-9EE4-694E-AE67-61BEF53745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08888" y="4122549"/>
            <a:ext cx="4296244" cy="134794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000"/>
            </a:lvl1pPr>
          </a:lstStyle>
          <a:p>
            <a:r>
              <a:rPr lang="fr-FR" dirty="0"/>
              <a:t>PRESENTATION TITLE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483DDD-D961-EA46-BA2E-5DB764643A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08888" y="5558434"/>
            <a:ext cx="2121756" cy="367005"/>
          </a:xfrm>
          <a:prstGeom prst="rect">
            <a:avLst/>
          </a:prstGeom>
          <a:gradFill>
            <a:gsLst>
              <a:gs pos="0">
                <a:srgbClr val="962C76"/>
              </a:gs>
              <a:gs pos="100000">
                <a:srgbClr val="E61B72"/>
              </a:gs>
            </a:gsLst>
            <a:lin ang="0" scaled="0"/>
          </a:gradFill>
          <a:effectLst>
            <a:softEdge rad="0"/>
          </a:effectLst>
        </p:spPr>
        <p:txBody>
          <a:bodyPr wrap="square" lIns="72000" tIns="72000" rIns="72000" bIns="72000" anchor="ctr">
            <a:sp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SUB TITLE, DATE, 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0578E0-5149-6549-ADC4-6CF47D8999F5}"/>
              </a:ext>
            </a:extLst>
          </p:cNvPr>
          <p:cNvSpPr/>
          <p:nvPr userDrawn="1"/>
        </p:nvSpPr>
        <p:spPr>
          <a:xfrm>
            <a:off x="1" y="6389649"/>
            <a:ext cx="12192000" cy="468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algn="l"/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This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project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has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received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funding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from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the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European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Union’s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Horizon 2020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research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and innovation programme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under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grant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agreement No 874753</a:t>
            </a:r>
            <a:endParaRPr lang="fr-FR" sz="1000" i="1" dirty="0">
              <a:solidFill>
                <a:schemeClr val="tx1"/>
              </a:solidFill>
              <a:latin typeface="Montserrat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9CA9071-C488-EF46-B90C-99842D88B3A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6273" y="6511004"/>
            <a:ext cx="340196" cy="22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59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45ED22-25BE-FD4A-8B82-3012131B77D3}"/>
              </a:ext>
            </a:extLst>
          </p:cNvPr>
          <p:cNvSpPr/>
          <p:nvPr userDrawn="1"/>
        </p:nvSpPr>
        <p:spPr>
          <a:xfrm>
            <a:off x="359999" y="1833374"/>
            <a:ext cx="11471634" cy="4351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D2F92E-A28A-3240-80B9-4C50228F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3468" y="6441589"/>
            <a:ext cx="489488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C726DED8-A52F-734C-904E-54829A63AD4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A8E73AC1-84D9-EA48-82B6-AD81B2378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885356"/>
            <a:ext cx="11473202" cy="4226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3A9315F1-7930-AE4D-AABF-6D3CC85B163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2330605"/>
            <a:ext cx="5038493" cy="3423424"/>
          </a:xfrm>
          <a:prstGeom prst="rect">
            <a:avLst/>
          </a:prstGeom>
        </p:spPr>
        <p:txBody>
          <a:bodyPr/>
          <a:lstStyle>
            <a:lvl1pPr marL="457200" indent="-457200">
              <a:buSzPct val="200000"/>
              <a:buFont typeface="+mj-lt"/>
              <a:buAutoNum type="arabicPeriod"/>
              <a:defRPr sz="19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Cliquez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2EF52D-08E0-2849-8DFA-55768A0DC54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91145" y="2330605"/>
            <a:ext cx="5038493" cy="3423424"/>
          </a:xfrm>
          <a:prstGeom prst="rect">
            <a:avLst/>
          </a:prstGeom>
        </p:spPr>
        <p:txBody>
          <a:bodyPr/>
          <a:lstStyle>
            <a:lvl1pPr marL="457200" indent="-457200">
              <a:buSzPct val="200000"/>
              <a:buFont typeface="+mj-lt"/>
              <a:buAutoNum type="arabicPeriod"/>
              <a:defRPr sz="19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Cliquez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555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45ED22-25BE-FD4A-8B82-3012131B77D3}"/>
              </a:ext>
            </a:extLst>
          </p:cNvPr>
          <p:cNvSpPr/>
          <p:nvPr userDrawn="1"/>
        </p:nvSpPr>
        <p:spPr>
          <a:xfrm>
            <a:off x="359999" y="1833374"/>
            <a:ext cx="11471634" cy="4351338"/>
          </a:xfrm>
          <a:prstGeom prst="rect">
            <a:avLst/>
          </a:prstGeom>
          <a:gradFill>
            <a:gsLst>
              <a:gs pos="0">
                <a:srgbClr val="962C76"/>
              </a:gs>
              <a:gs pos="100000">
                <a:srgbClr val="E61B7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D2F92E-A28A-3240-80B9-4C50228F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3468" y="6441589"/>
            <a:ext cx="489488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C726DED8-A52F-734C-904E-54829A63AD4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A8E73AC1-84D9-EA48-82B6-AD81B2378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885356"/>
            <a:ext cx="11473202" cy="4226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3A9315F1-7930-AE4D-AABF-6D3CC85B163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2330605"/>
            <a:ext cx="5038493" cy="3423424"/>
          </a:xfrm>
          <a:prstGeom prst="rect">
            <a:avLst/>
          </a:prstGeom>
        </p:spPr>
        <p:txBody>
          <a:bodyPr/>
          <a:lstStyle>
            <a:lvl1pPr marL="457200" indent="-457200">
              <a:buSzPct val="200000"/>
              <a:buFont typeface="+mj-lt"/>
              <a:buAutoNum type="arabicPeriod"/>
              <a:defRPr sz="19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Cliquez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2EF52D-08E0-2849-8DFA-55768A0DC54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91145" y="2330605"/>
            <a:ext cx="5038493" cy="3423424"/>
          </a:xfrm>
          <a:prstGeom prst="rect">
            <a:avLst/>
          </a:prstGeom>
        </p:spPr>
        <p:txBody>
          <a:bodyPr/>
          <a:lstStyle>
            <a:lvl1pPr marL="457200" indent="-457200">
              <a:buSzPct val="200000"/>
              <a:buFont typeface="+mj-lt"/>
              <a:buAutoNum type="arabicPeriod"/>
              <a:defRPr sz="19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Cliquez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6923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45ED22-25BE-FD4A-8B82-3012131B77D3}"/>
              </a:ext>
            </a:extLst>
          </p:cNvPr>
          <p:cNvSpPr/>
          <p:nvPr userDrawn="1"/>
        </p:nvSpPr>
        <p:spPr>
          <a:xfrm>
            <a:off x="359999" y="1833374"/>
            <a:ext cx="11471634" cy="4351338"/>
          </a:xfrm>
          <a:prstGeom prst="rect">
            <a:avLst/>
          </a:prstGeom>
          <a:gradFill>
            <a:gsLst>
              <a:gs pos="0">
                <a:srgbClr val="587E19"/>
              </a:gs>
              <a:gs pos="100000">
                <a:srgbClr val="83BB2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D2F92E-A28A-3240-80B9-4C50228F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3468" y="6441589"/>
            <a:ext cx="489488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C726DED8-A52F-734C-904E-54829A63AD4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A8E73AC1-84D9-EA48-82B6-AD81B2378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885356"/>
            <a:ext cx="11473202" cy="4226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3A9315F1-7930-AE4D-AABF-6D3CC85B163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2330605"/>
            <a:ext cx="5038493" cy="3423424"/>
          </a:xfrm>
          <a:prstGeom prst="rect">
            <a:avLst/>
          </a:prstGeom>
        </p:spPr>
        <p:txBody>
          <a:bodyPr/>
          <a:lstStyle>
            <a:lvl1pPr marL="457200" indent="-457200">
              <a:buSzPct val="200000"/>
              <a:buFont typeface="+mj-lt"/>
              <a:buAutoNum type="arabicPeriod"/>
              <a:defRPr sz="19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Cliquez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2EF52D-08E0-2849-8DFA-55768A0DC54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91145" y="2330605"/>
            <a:ext cx="5038493" cy="3423424"/>
          </a:xfrm>
          <a:prstGeom prst="rect">
            <a:avLst/>
          </a:prstGeom>
        </p:spPr>
        <p:txBody>
          <a:bodyPr/>
          <a:lstStyle>
            <a:lvl1pPr marL="457200" indent="-457200">
              <a:buSzPct val="200000"/>
              <a:buFont typeface="+mj-lt"/>
              <a:buAutoNum type="arabicPeriod"/>
              <a:defRPr sz="19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Cliquez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2490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45ED22-25BE-FD4A-8B82-3012131B77D3}"/>
              </a:ext>
            </a:extLst>
          </p:cNvPr>
          <p:cNvSpPr/>
          <p:nvPr userDrawn="1"/>
        </p:nvSpPr>
        <p:spPr>
          <a:xfrm>
            <a:off x="0" y="1"/>
            <a:ext cx="12191632" cy="1833373"/>
          </a:xfrm>
          <a:prstGeom prst="rect">
            <a:avLst/>
          </a:prstGeom>
          <a:gradFill>
            <a:gsLst>
              <a:gs pos="0">
                <a:srgbClr val="962C76"/>
              </a:gs>
              <a:gs pos="100000">
                <a:srgbClr val="E61B7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D2F92E-A28A-3240-80B9-4C50228F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3468" y="6441589"/>
            <a:ext cx="489488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C726DED8-A52F-734C-904E-54829A63AD4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42FEE39F-1435-4749-BCE4-E5554EC28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8146" y="2186762"/>
            <a:ext cx="4757854" cy="4226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962C76"/>
                </a:solidFill>
              </a:defRPr>
            </a:lvl1pPr>
          </a:lstStyle>
          <a:p>
            <a:r>
              <a:rPr lang="fr-FR" dirty="0"/>
              <a:t>CHAPTER TITLE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75B5D287-174B-BD4B-9246-F275A5046B1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534615" y="724830"/>
            <a:ext cx="4932188" cy="54083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 err="1"/>
              <a:t>Add</a:t>
            </a:r>
            <a:endParaRPr lang="fr-FR" dirty="0"/>
          </a:p>
          <a:p>
            <a:pPr lvl="0"/>
            <a:r>
              <a:rPr lang="fr-FR" dirty="0"/>
              <a:t>Photo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9D48201A-DE6B-6342-A7B0-BBC56CD8EB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255" y="493200"/>
            <a:ext cx="1156566" cy="108776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00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75988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45ED22-25BE-FD4A-8B82-3012131B77D3}"/>
              </a:ext>
            </a:extLst>
          </p:cNvPr>
          <p:cNvSpPr/>
          <p:nvPr userDrawn="1"/>
        </p:nvSpPr>
        <p:spPr>
          <a:xfrm>
            <a:off x="0" y="1"/>
            <a:ext cx="12191632" cy="1833373"/>
          </a:xfrm>
          <a:prstGeom prst="rect">
            <a:avLst/>
          </a:prstGeom>
          <a:gradFill>
            <a:gsLst>
              <a:gs pos="0">
                <a:srgbClr val="587E19"/>
              </a:gs>
              <a:gs pos="100000">
                <a:srgbClr val="83BB2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D2F92E-A28A-3240-80B9-4C50228F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3468" y="6441589"/>
            <a:ext cx="489488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C726DED8-A52F-734C-904E-54829A63AD4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42FEE39F-1435-4749-BCE4-E5554EC28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8146" y="2186762"/>
            <a:ext cx="4757854" cy="4226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587E19"/>
                </a:solidFill>
              </a:defRPr>
            </a:lvl1pPr>
          </a:lstStyle>
          <a:p>
            <a:r>
              <a:rPr lang="fr-FR" dirty="0"/>
              <a:t>CHAPTER TITLE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75B5D287-174B-BD4B-9246-F275A5046B1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534615" y="724830"/>
            <a:ext cx="4932188" cy="54083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 err="1"/>
              <a:t>Add</a:t>
            </a:r>
            <a:endParaRPr lang="fr-FR" dirty="0"/>
          </a:p>
          <a:p>
            <a:pPr lvl="0"/>
            <a:r>
              <a:rPr lang="fr-FR" dirty="0"/>
              <a:t>Photo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9D48201A-DE6B-6342-A7B0-BBC56CD8EB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255" y="493200"/>
            <a:ext cx="1156566" cy="108776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00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05752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42FEE39F-1435-4749-BCE4-E5554EC28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8146" y="1740713"/>
            <a:ext cx="4757854" cy="4226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962C76"/>
                </a:solidFill>
              </a:defRPr>
            </a:lvl1pPr>
          </a:lstStyle>
          <a:p>
            <a:r>
              <a:rPr lang="fr-FR" dirty="0"/>
              <a:t>CHAPTER TITLE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75B5D287-174B-BD4B-9246-F275A5046B1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534614" y="0"/>
            <a:ext cx="564834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 err="1"/>
              <a:t>Add</a:t>
            </a:r>
            <a:endParaRPr lang="fr-FR" dirty="0"/>
          </a:p>
          <a:p>
            <a:pPr lvl="0"/>
            <a:r>
              <a:rPr lang="fr-FR" dirty="0"/>
              <a:t>Photo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9D48201A-DE6B-6342-A7B0-BBC56CD8EB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255" y="493200"/>
            <a:ext cx="1156566" cy="108776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0000" b="1">
                <a:solidFill>
                  <a:srgbClr val="E61B72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D2F92E-A28A-3240-80B9-4C50228F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3468" y="6441589"/>
            <a:ext cx="489488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C726DED8-A52F-734C-904E-54829A63AD4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3813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42FEE39F-1435-4749-BCE4-E5554EC28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8146" y="1742400"/>
            <a:ext cx="4757854" cy="4226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587E19"/>
                </a:solidFill>
              </a:defRPr>
            </a:lvl1pPr>
          </a:lstStyle>
          <a:p>
            <a:r>
              <a:rPr lang="fr-FR" dirty="0"/>
              <a:t>CHAPTER TITLE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75B5D287-174B-BD4B-9246-F275A5046B1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534614" y="0"/>
            <a:ext cx="564834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 err="1"/>
              <a:t>Add</a:t>
            </a:r>
            <a:endParaRPr lang="fr-FR" dirty="0"/>
          </a:p>
          <a:p>
            <a:pPr lvl="0"/>
            <a:r>
              <a:rPr lang="fr-FR" dirty="0"/>
              <a:t>Photo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9D48201A-DE6B-6342-A7B0-BBC56CD8EB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255" y="493200"/>
            <a:ext cx="1156566" cy="108776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0000" b="1">
                <a:solidFill>
                  <a:srgbClr val="83BB26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D2F92E-A28A-3240-80B9-4C50228F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3468" y="6441589"/>
            <a:ext cx="489488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C726DED8-A52F-734C-904E-54829A63AD4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8266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45ED22-25BE-FD4A-8B82-3012131B77D3}"/>
              </a:ext>
            </a:extLst>
          </p:cNvPr>
          <p:cNvSpPr/>
          <p:nvPr userDrawn="1"/>
        </p:nvSpPr>
        <p:spPr>
          <a:xfrm>
            <a:off x="0" y="1"/>
            <a:ext cx="12191632" cy="6857999"/>
          </a:xfrm>
          <a:prstGeom prst="rect">
            <a:avLst/>
          </a:prstGeom>
          <a:gradFill>
            <a:gsLst>
              <a:gs pos="0">
                <a:srgbClr val="587E19"/>
              </a:gs>
              <a:gs pos="100000">
                <a:srgbClr val="83BB2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D2F92E-A28A-3240-80B9-4C50228F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3468" y="6441589"/>
            <a:ext cx="489488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C726DED8-A52F-734C-904E-54829A63AD4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42FEE39F-1435-4749-BCE4-E5554EC28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8146" y="1742400"/>
            <a:ext cx="4757854" cy="4226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CHAPTER TITLE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9D48201A-DE6B-6342-A7B0-BBC56CD8EB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255" y="493200"/>
            <a:ext cx="1156566" cy="108776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00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60021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45ED22-25BE-FD4A-8B82-3012131B77D3}"/>
              </a:ext>
            </a:extLst>
          </p:cNvPr>
          <p:cNvSpPr/>
          <p:nvPr userDrawn="1"/>
        </p:nvSpPr>
        <p:spPr>
          <a:xfrm>
            <a:off x="0" y="1"/>
            <a:ext cx="12191632" cy="6857999"/>
          </a:xfrm>
          <a:prstGeom prst="rect">
            <a:avLst/>
          </a:prstGeom>
          <a:gradFill>
            <a:gsLst>
              <a:gs pos="0">
                <a:srgbClr val="962C76"/>
              </a:gs>
              <a:gs pos="100000">
                <a:srgbClr val="E61B7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D2F92E-A28A-3240-80B9-4C50228F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3468" y="6441589"/>
            <a:ext cx="489488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C726DED8-A52F-734C-904E-54829A63AD4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42FEE39F-1435-4749-BCE4-E5554EC28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8146" y="1742400"/>
            <a:ext cx="4757854" cy="4226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CHAPTER TITLE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9D48201A-DE6B-6342-A7B0-BBC56CD8EB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255" y="493200"/>
            <a:ext cx="1156566" cy="108776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00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21100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D2F92E-A28A-3240-80B9-4C50228F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3468" y="6441589"/>
            <a:ext cx="489488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C726DED8-A52F-734C-904E-54829A63AD4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A8E73AC1-84D9-EA48-82B6-AD81B2378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60001"/>
            <a:ext cx="11473200" cy="4226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962C76"/>
                </a:solidFill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854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8DB153-8AFE-C848-B00E-D9DB19DA136F}"/>
              </a:ext>
            </a:extLst>
          </p:cNvPr>
          <p:cNvSpPr/>
          <p:nvPr userDrawn="1"/>
        </p:nvSpPr>
        <p:spPr>
          <a:xfrm>
            <a:off x="0" y="0"/>
            <a:ext cx="12192000" cy="90000"/>
          </a:xfrm>
          <a:prstGeom prst="rect">
            <a:avLst/>
          </a:prstGeom>
          <a:gradFill>
            <a:gsLst>
              <a:gs pos="0">
                <a:srgbClr val="83BB26"/>
              </a:gs>
              <a:gs pos="100000">
                <a:srgbClr val="E61B7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Une image contenant mètre&#10;&#10;Description générée automatiquement">
            <a:extLst>
              <a:ext uri="{FF2B5EF4-FFF2-40B4-BE49-F238E27FC236}">
                <a16:creationId xmlns:a16="http://schemas.microsoft.com/office/drawing/2014/main" id="{F3011310-2F4E-C042-9946-8C3BBC9F58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00" y="1079999"/>
            <a:ext cx="6840000" cy="292924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1FA854-9EE4-694E-AE67-61BEF53745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5230" y="3651295"/>
            <a:ext cx="4296244" cy="134794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000"/>
            </a:lvl1pPr>
          </a:lstStyle>
          <a:p>
            <a:r>
              <a:rPr lang="fr-FR" dirty="0"/>
              <a:t>PRESENTATION TITLE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483DDD-D961-EA46-BA2E-5DB764643A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45230" y="5087180"/>
            <a:ext cx="2121756" cy="367005"/>
          </a:xfrm>
          <a:prstGeom prst="rect">
            <a:avLst/>
          </a:prstGeom>
          <a:gradFill>
            <a:gsLst>
              <a:gs pos="0">
                <a:srgbClr val="962C76"/>
              </a:gs>
              <a:gs pos="100000">
                <a:srgbClr val="E61B72"/>
              </a:gs>
            </a:gsLst>
            <a:lin ang="0" scaled="0"/>
          </a:gradFill>
          <a:effectLst>
            <a:softEdge rad="0"/>
          </a:effectLst>
        </p:spPr>
        <p:txBody>
          <a:bodyPr wrap="square" lIns="72000" tIns="72000" rIns="72000" bIns="72000" anchor="ctr">
            <a:sp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SUB TITLE, DATE, 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3C5D5-0D63-E14A-B6C6-DC2CFCE9D50D}"/>
              </a:ext>
            </a:extLst>
          </p:cNvPr>
          <p:cNvSpPr/>
          <p:nvPr userDrawn="1"/>
        </p:nvSpPr>
        <p:spPr>
          <a:xfrm>
            <a:off x="1" y="6389649"/>
            <a:ext cx="12192000" cy="468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71EF69-2238-6548-8AE0-BF1A8030E23A}"/>
              </a:ext>
            </a:extLst>
          </p:cNvPr>
          <p:cNvSpPr/>
          <p:nvPr userDrawn="1"/>
        </p:nvSpPr>
        <p:spPr>
          <a:xfrm>
            <a:off x="1" y="6389649"/>
            <a:ext cx="12192000" cy="468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algn="l"/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This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project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has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received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funding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from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the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European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Union’s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Horizon 2020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research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and innovation programme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under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grant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agreement No 874753</a:t>
            </a:r>
            <a:endParaRPr lang="fr-FR" sz="1000" i="1" dirty="0">
              <a:solidFill>
                <a:schemeClr val="tx1"/>
              </a:solidFill>
              <a:latin typeface="Montserrat" pitchFamily="2" charset="77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F87493B-5A25-034A-8ED2-2C4209CFA9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273" y="6511004"/>
            <a:ext cx="340196" cy="22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8DB153-8AFE-C848-B00E-D9DB19DA136F}"/>
              </a:ext>
            </a:extLst>
          </p:cNvPr>
          <p:cNvSpPr/>
          <p:nvPr userDrawn="1"/>
        </p:nvSpPr>
        <p:spPr>
          <a:xfrm>
            <a:off x="0" y="0"/>
            <a:ext cx="12192000" cy="90000"/>
          </a:xfrm>
          <a:prstGeom prst="rect">
            <a:avLst/>
          </a:prstGeom>
          <a:gradFill>
            <a:gsLst>
              <a:gs pos="0">
                <a:srgbClr val="83BB26"/>
              </a:gs>
              <a:gs pos="100000">
                <a:srgbClr val="E61B7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Une image contenant mètre&#10;&#10;Description générée automatiquement">
            <a:extLst>
              <a:ext uri="{FF2B5EF4-FFF2-40B4-BE49-F238E27FC236}">
                <a16:creationId xmlns:a16="http://schemas.microsoft.com/office/drawing/2014/main" id="{F3011310-2F4E-C042-9946-8C3BBC9F58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07" t="1970" r="59218"/>
          <a:stretch/>
        </p:blipFill>
        <p:spPr>
          <a:xfrm>
            <a:off x="-1" y="0"/>
            <a:ext cx="3624153" cy="388378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1FA854-9EE4-694E-AE67-61BEF53745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0904" y="3651295"/>
            <a:ext cx="4296244" cy="134794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000"/>
            </a:lvl1pPr>
          </a:lstStyle>
          <a:p>
            <a:r>
              <a:rPr lang="fr-FR" dirty="0"/>
              <a:t>PRESENTATION TITLE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483DDD-D961-EA46-BA2E-5DB764643A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0904" y="5087180"/>
            <a:ext cx="2121756" cy="367005"/>
          </a:xfrm>
          <a:prstGeom prst="rect">
            <a:avLst/>
          </a:prstGeom>
          <a:gradFill>
            <a:gsLst>
              <a:gs pos="0">
                <a:srgbClr val="962C76"/>
              </a:gs>
              <a:gs pos="100000">
                <a:srgbClr val="E61B72"/>
              </a:gs>
            </a:gsLst>
            <a:lin ang="0" scaled="0"/>
          </a:gradFill>
          <a:effectLst>
            <a:softEdge rad="0"/>
          </a:effectLst>
        </p:spPr>
        <p:txBody>
          <a:bodyPr wrap="square" lIns="72000" tIns="72000" rIns="72000" bIns="72000" anchor="ctr">
            <a:sp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SUB TITLE, DATE, …</a:t>
            </a:r>
          </a:p>
        </p:txBody>
      </p:sp>
      <p:pic>
        <p:nvPicPr>
          <p:cNvPr id="6" name="Image 5" descr="Une image contenant mètre&#10;&#10;Description générée automatiquement">
            <a:extLst>
              <a:ext uri="{FF2B5EF4-FFF2-40B4-BE49-F238E27FC236}">
                <a16:creationId xmlns:a16="http://schemas.microsoft.com/office/drawing/2014/main" id="{30C2F215-EFFF-4446-B469-587B0F453E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3715" t="24776" r="-613" b="24551"/>
          <a:stretch/>
        </p:blipFill>
        <p:spPr>
          <a:xfrm>
            <a:off x="4016300" y="1751119"/>
            <a:ext cx="3891776" cy="14843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F9A4DF1-BDE2-A747-9C6B-445BFA1E55C0}"/>
              </a:ext>
            </a:extLst>
          </p:cNvPr>
          <p:cNvSpPr/>
          <p:nvPr userDrawn="1"/>
        </p:nvSpPr>
        <p:spPr>
          <a:xfrm>
            <a:off x="1" y="6389649"/>
            <a:ext cx="12192000" cy="468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algn="l"/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This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project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has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received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funding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from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the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European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Union’s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Horizon 2020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research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and innovation programme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under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grant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agreement No 874753</a:t>
            </a:r>
            <a:endParaRPr lang="fr-FR" sz="1000" i="1" dirty="0">
              <a:solidFill>
                <a:schemeClr val="tx1"/>
              </a:solidFill>
              <a:latin typeface="Montserrat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CA3B2AD-4CAF-C944-952A-4E2CEECA04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273" y="6511004"/>
            <a:ext cx="340196" cy="22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7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D2F92E-A28A-3240-80B9-4C50228F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3468" y="6441589"/>
            <a:ext cx="489488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C726DED8-A52F-734C-904E-54829A63AD4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A8E73AC1-84D9-EA48-82B6-AD81B2378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60001"/>
            <a:ext cx="11473200" cy="4226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962C76"/>
                </a:solidFill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788A4CD-4083-C64A-8568-23E919D47B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828353"/>
            <a:ext cx="11471635" cy="3650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>
                <a:solidFill>
                  <a:srgbClr val="E61B72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9641FA85-665C-824A-8BA4-2D0596DF36F7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9999" y="1833374"/>
            <a:ext cx="11471634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6933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D2F92E-A28A-3240-80B9-4C50228F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3468" y="6441589"/>
            <a:ext cx="489488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C726DED8-A52F-734C-904E-54829A63AD4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A8E73AC1-84D9-EA48-82B6-AD81B2378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60001"/>
            <a:ext cx="11473200" cy="4226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587E19"/>
                </a:solidFill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788A4CD-4083-C64A-8568-23E919D47B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828353"/>
            <a:ext cx="11471635" cy="3650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>
                <a:solidFill>
                  <a:srgbClr val="83BB26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9641FA85-665C-824A-8BA4-2D0596DF36F7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9999" y="1833374"/>
            <a:ext cx="11471634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91638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ink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D2F92E-A28A-3240-80B9-4C50228F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3468" y="6441589"/>
            <a:ext cx="489488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C726DED8-A52F-734C-904E-54829A63AD4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A8E73AC1-84D9-EA48-82B6-AD81B2378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60001"/>
            <a:ext cx="11473200" cy="4226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962C76"/>
                </a:solidFill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788A4CD-4083-C64A-8568-23E919D47B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828353"/>
            <a:ext cx="11471635" cy="3650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>
                <a:solidFill>
                  <a:srgbClr val="E61B72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9641FA85-665C-824A-8BA4-2D0596DF36F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60363" y="1641810"/>
            <a:ext cx="11118578" cy="43513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Montserrat" pitchFamily="2" charset="77"/>
              </a:defRPr>
            </a:lvl1pPr>
            <a:lvl2pPr marL="685800" indent="-228600">
              <a:buFontTx/>
              <a:buBlip>
                <a:blip r:embed="rId2"/>
              </a:buBlip>
              <a:defRPr>
                <a:latin typeface="Montserrat" pitchFamily="2" charset="77"/>
              </a:defRPr>
            </a:lvl2pPr>
            <a:lvl3pPr marL="1143000" indent="-228600">
              <a:buFontTx/>
              <a:buBlip>
                <a:blip r:embed="rId2"/>
              </a:buBlip>
              <a:defRPr>
                <a:latin typeface="Montserrat" pitchFamily="2" charset="77"/>
              </a:defRPr>
            </a:lvl3pPr>
            <a:lvl4pPr marL="1600200" indent="-228600">
              <a:buFontTx/>
              <a:buBlip>
                <a:blip r:embed="rId2"/>
              </a:buBlip>
              <a:defRPr>
                <a:latin typeface="Montserrat" pitchFamily="2" charset="77"/>
              </a:defRPr>
            </a:lvl4pPr>
            <a:lvl5pPr marL="2057400" indent="-228600">
              <a:buFontTx/>
              <a:buBlip>
                <a:blip r:embed="rId2"/>
              </a:buBlip>
              <a:defRPr>
                <a:latin typeface="Montserrat" pitchFamily="2" charset="77"/>
              </a:defRPr>
            </a:lvl5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292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een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D2F92E-A28A-3240-80B9-4C50228F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3468" y="6441589"/>
            <a:ext cx="489488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C726DED8-A52F-734C-904E-54829A63AD4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A8E73AC1-84D9-EA48-82B6-AD81B2378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60001"/>
            <a:ext cx="11473200" cy="4226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587E19"/>
                </a:solidFill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788A4CD-4083-C64A-8568-23E919D47B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828353"/>
            <a:ext cx="11471635" cy="3650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>
                <a:solidFill>
                  <a:srgbClr val="83BB26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9641FA85-665C-824A-8BA4-2D0596DF36F7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9999" y="1833374"/>
            <a:ext cx="5505542" cy="4351338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latin typeface="Montserrat" pitchFamily="2" charset="77"/>
              </a:defRPr>
            </a:lvl1pPr>
            <a:lvl2pPr marL="685800" indent="-228600">
              <a:buFontTx/>
              <a:buBlip>
                <a:blip r:embed="rId2"/>
              </a:buBlip>
              <a:defRPr>
                <a:latin typeface="Montserrat" pitchFamily="2" charset="77"/>
              </a:defRPr>
            </a:lvl2pPr>
            <a:lvl3pPr marL="1143000" indent="-228600">
              <a:buFontTx/>
              <a:buBlip>
                <a:blip r:embed="rId2"/>
              </a:buBlip>
              <a:defRPr>
                <a:latin typeface="Montserrat" pitchFamily="2" charset="77"/>
              </a:defRPr>
            </a:lvl3pPr>
            <a:lvl4pPr marL="1600200" indent="-228600">
              <a:buFontTx/>
              <a:buBlip>
                <a:blip r:embed="rId2"/>
              </a:buBlip>
              <a:defRPr>
                <a:latin typeface="Montserrat" pitchFamily="2" charset="77"/>
              </a:defRPr>
            </a:lvl4pPr>
            <a:lvl5pPr marL="2057400" indent="-228600">
              <a:buFontTx/>
              <a:buBlip>
                <a:blip r:embed="rId2"/>
              </a:buBlip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240FE85-A2DC-8845-9D42-CC73411717A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26461" y="1833374"/>
            <a:ext cx="5505542" cy="4351338"/>
          </a:xfrm>
          <a:prstGeom prst="rect">
            <a:avLst/>
          </a:prstGeom>
          <a:ln w="50800">
            <a:solidFill>
              <a:srgbClr val="83BB26"/>
            </a:solidFill>
          </a:ln>
        </p:spPr>
        <p:txBody>
          <a:bodyPr lIns="360000" tIns="360000" rIns="360000" bIns="360000"/>
          <a:lstStyle>
            <a:lvl1pPr marL="228600" indent="-228600">
              <a:buFontTx/>
              <a:buBlip>
                <a:blip r:embed="rId2"/>
              </a:buBlip>
              <a:defRPr>
                <a:latin typeface="Montserrat" pitchFamily="2" charset="77"/>
              </a:defRPr>
            </a:lvl1pPr>
            <a:lvl2pPr marL="685800" indent="-228600">
              <a:buFontTx/>
              <a:buBlip>
                <a:blip r:embed="rId2"/>
              </a:buBlip>
              <a:defRPr>
                <a:latin typeface="Montserrat" pitchFamily="2" charset="77"/>
              </a:defRPr>
            </a:lvl2pPr>
            <a:lvl3pPr marL="1143000" indent="-228600">
              <a:buFontTx/>
              <a:buBlip>
                <a:blip r:embed="rId2"/>
              </a:buBlip>
              <a:defRPr>
                <a:latin typeface="Montserrat" pitchFamily="2" charset="77"/>
              </a:defRPr>
            </a:lvl3pPr>
            <a:lvl4pPr marL="1600200" indent="-228600">
              <a:buFontTx/>
              <a:buBlip>
                <a:blip r:embed="rId2"/>
              </a:buBlip>
              <a:defRPr>
                <a:latin typeface="Montserrat" pitchFamily="2" charset="77"/>
              </a:defRPr>
            </a:lvl4pPr>
            <a:lvl5pPr marL="2057400" indent="-228600">
              <a:buFontTx/>
              <a:buBlip>
                <a:blip r:embed="rId2"/>
              </a:buBlip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34056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45ED22-25BE-FD4A-8B82-3012131B77D3}"/>
              </a:ext>
            </a:extLst>
          </p:cNvPr>
          <p:cNvSpPr/>
          <p:nvPr userDrawn="1"/>
        </p:nvSpPr>
        <p:spPr>
          <a:xfrm>
            <a:off x="359999" y="360001"/>
            <a:ext cx="11471634" cy="5824711"/>
          </a:xfrm>
          <a:prstGeom prst="rect">
            <a:avLst/>
          </a:prstGeom>
          <a:gradFill>
            <a:gsLst>
              <a:gs pos="0">
                <a:srgbClr val="962C76"/>
              </a:gs>
              <a:gs pos="100000">
                <a:srgbClr val="E61B7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D2F92E-A28A-3240-80B9-4C50228F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3468" y="6441589"/>
            <a:ext cx="489488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C726DED8-A52F-734C-904E-54829A63AD4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A8E73AC1-84D9-EA48-82B6-AD81B2378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0585" y="885356"/>
            <a:ext cx="10632030" cy="4226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9641FA85-665C-824A-8BA4-2D0596DF36F7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0527" y="1833374"/>
            <a:ext cx="10630578" cy="39764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>
                <a:solidFill>
                  <a:schemeClr val="bg1"/>
                </a:solidFill>
                <a:latin typeface="Montserrat" pitchFamily="2" charset="77"/>
              </a:defRPr>
            </a:lvl2pPr>
            <a:lvl3pPr>
              <a:defRPr>
                <a:solidFill>
                  <a:schemeClr val="bg1"/>
                </a:solidFill>
                <a:latin typeface="Montserrat" pitchFamily="2" charset="77"/>
              </a:defRPr>
            </a:lvl3pPr>
            <a:lvl4pPr>
              <a:defRPr>
                <a:solidFill>
                  <a:schemeClr val="bg1"/>
                </a:solidFill>
                <a:latin typeface="Montserrat" pitchFamily="2" charset="77"/>
              </a:defRPr>
            </a:lvl4pPr>
            <a:lvl5pPr>
              <a:defRPr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717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45ED22-25BE-FD4A-8B82-3012131B77D3}"/>
              </a:ext>
            </a:extLst>
          </p:cNvPr>
          <p:cNvSpPr/>
          <p:nvPr userDrawn="1"/>
        </p:nvSpPr>
        <p:spPr>
          <a:xfrm>
            <a:off x="359999" y="360001"/>
            <a:ext cx="11471634" cy="5824711"/>
          </a:xfrm>
          <a:prstGeom prst="rect">
            <a:avLst/>
          </a:prstGeom>
          <a:gradFill>
            <a:gsLst>
              <a:gs pos="0">
                <a:srgbClr val="587E19"/>
              </a:gs>
              <a:gs pos="100000">
                <a:srgbClr val="83BB2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D2F92E-A28A-3240-80B9-4C50228F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3468" y="6441589"/>
            <a:ext cx="489488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C726DED8-A52F-734C-904E-54829A63AD4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A8E73AC1-84D9-EA48-82B6-AD81B2378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0585" y="885356"/>
            <a:ext cx="10632030" cy="4226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9641FA85-665C-824A-8BA4-2D0596DF36F7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0527" y="1833374"/>
            <a:ext cx="10630578" cy="39764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>
                <a:solidFill>
                  <a:schemeClr val="bg1"/>
                </a:solidFill>
                <a:latin typeface="Montserrat" pitchFamily="2" charset="77"/>
              </a:defRPr>
            </a:lvl2pPr>
            <a:lvl3pPr>
              <a:defRPr>
                <a:solidFill>
                  <a:schemeClr val="bg1"/>
                </a:solidFill>
                <a:latin typeface="Montserrat" pitchFamily="2" charset="77"/>
              </a:defRPr>
            </a:lvl3pPr>
            <a:lvl4pPr>
              <a:defRPr>
                <a:solidFill>
                  <a:schemeClr val="bg1"/>
                </a:solidFill>
                <a:latin typeface="Montserrat" pitchFamily="2" charset="77"/>
              </a:defRPr>
            </a:lvl4pPr>
            <a:lvl5pPr>
              <a:defRPr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1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e 13">
            <a:extLst>
              <a:ext uri="{FF2B5EF4-FFF2-40B4-BE49-F238E27FC236}">
                <a16:creationId xmlns:a16="http://schemas.microsoft.com/office/drawing/2014/main" id="{E5EBFCA6-9725-EA44-9496-69D1350EA55E}"/>
              </a:ext>
            </a:extLst>
          </p:cNvPr>
          <p:cNvSpPr/>
          <p:nvPr userDrawn="1"/>
        </p:nvSpPr>
        <p:spPr>
          <a:xfrm>
            <a:off x="11798730" y="6496749"/>
            <a:ext cx="271220" cy="2712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Une image contenant dessin, alimentation, signe, horloge&#10;&#10;Description générée automatiquement">
            <a:extLst>
              <a:ext uri="{FF2B5EF4-FFF2-40B4-BE49-F238E27FC236}">
                <a16:creationId xmlns:a16="http://schemas.microsoft.com/office/drawing/2014/main" id="{29A059EC-90D7-B54C-AB20-44FA20BD86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/>
          <a:srcRect b="41705"/>
          <a:stretch/>
        </p:blipFill>
        <p:spPr>
          <a:xfrm>
            <a:off x="148526" y="6550534"/>
            <a:ext cx="811474" cy="178231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B2BD916-7AD3-1749-ADA3-9487A4188B6F}"/>
              </a:ext>
            </a:extLst>
          </p:cNvPr>
          <p:cNvSpPr txBox="1"/>
          <p:nvPr userDrawn="1"/>
        </p:nvSpPr>
        <p:spPr>
          <a:xfrm>
            <a:off x="1092631" y="6527287"/>
            <a:ext cx="10562094" cy="17823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fr-FR" sz="1600" dirty="0" err="1">
                <a:latin typeface="Montserrat" pitchFamily="2" charset="77"/>
              </a:rPr>
              <a:t>Review</a:t>
            </a:r>
            <a:r>
              <a:rPr lang="fr-FR" sz="1600" dirty="0">
                <a:latin typeface="Montserrat" pitchFamily="2" charset="77"/>
              </a:rPr>
              <a:t> meeting 30/09/2021</a:t>
            </a:r>
          </a:p>
        </p:txBody>
      </p:sp>
    </p:spTree>
    <p:extLst>
      <p:ext uri="{BB962C8B-B14F-4D97-AF65-F5344CB8AC3E}">
        <p14:creationId xmlns:p14="http://schemas.microsoft.com/office/powerpoint/2010/main" val="123782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72" r:id="rId4"/>
    <p:sldLayoutId id="2147483650" r:id="rId5"/>
    <p:sldLayoutId id="2147483673" r:id="rId6"/>
    <p:sldLayoutId id="2147483674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66" r:id="rId13"/>
    <p:sldLayoutId id="2147483668" r:id="rId14"/>
    <p:sldLayoutId id="2147483667" r:id="rId15"/>
    <p:sldLayoutId id="2147483669" r:id="rId16"/>
    <p:sldLayoutId id="2147483670" r:id="rId17"/>
    <p:sldLayoutId id="2147483671" r:id="rId18"/>
    <p:sldLayoutId id="2147483677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C5EE00-9CF2-434F-8476-47B30C308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0904" y="3651295"/>
            <a:ext cx="5888314" cy="2143330"/>
          </a:xfrm>
        </p:spPr>
        <p:txBody>
          <a:bodyPr/>
          <a:lstStyle/>
          <a:p>
            <a:r>
              <a:rPr lang="en-US" dirty="0"/>
              <a:t>WP3 - Sensor Toolkit</a:t>
            </a:r>
            <a:br>
              <a:rPr lang="en-US" dirty="0"/>
            </a:br>
            <a:r>
              <a:rPr lang="en-US" dirty="0"/>
              <a:t>presented by 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16081DD-7F86-7A41-B8F8-E96F4E42E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0904" y="5406706"/>
            <a:ext cx="1233472" cy="373161"/>
          </a:xfrm>
        </p:spPr>
        <p:txBody>
          <a:bodyPr/>
          <a:lstStyle/>
          <a:p>
            <a:r>
              <a:rPr lang="fr-FR" dirty="0"/>
              <a:t>30/09/2021</a:t>
            </a:r>
          </a:p>
        </p:txBody>
      </p:sp>
    </p:spTree>
    <p:extLst>
      <p:ext uri="{BB962C8B-B14F-4D97-AF65-F5344CB8AC3E}">
        <p14:creationId xmlns:p14="http://schemas.microsoft.com/office/powerpoint/2010/main" val="1543249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4171B7C-2B15-0445-99D8-3CC56C8EC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DED8-A52F-734C-904E-54829A63AD48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B5B4258-2D89-714F-BE67-F00DAB600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WP3</a:t>
            </a:r>
            <a:br>
              <a:rPr lang="fr-FR" dirty="0"/>
            </a:br>
            <a:r>
              <a:rPr lang="fr-FR" dirty="0"/>
              <a:t>Management</a:t>
            </a:r>
            <a:br>
              <a:rPr lang="fr-FR" dirty="0"/>
            </a:b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833A2C65-3AF6-9B45-A623-854D0939D37C}"/>
              </a:ext>
            </a:extLst>
          </p:cNvPr>
          <p:cNvCxnSpPr>
            <a:cxnSpLocks/>
          </p:cNvCxnSpPr>
          <p:nvPr/>
        </p:nvCxnSpPr>
        <p:spPr>
          <a:xfrm>
            <a:off x="359999" y="1089317"/>
            <a:ext cx="11471999" cy="0"/>
          </a:xfrm>
          <a:prstGeom prst="line">
            <a:avLst/>
          </a:prstGeom>
          <a:ln w="25400">
            <a:gradFill>
              <a:gsLst>
                <a:gs pos="0">
                  <a:srgbClr val="83BB26"/>
                </a:gs>
                <a:gs pos="100000">
                  <a:srgbClr val="E61B7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60000" y="1195328"/>
            <a:ext cx="11473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b="1" dirty="0" err="1">
                <a:latin typeface="Montserrat" pitchFamily="2" charset="77"/>
              </a:rPr>
              <a:t>Decisions</a:t>
            </a:r>
            <a:r>
              <a:rPr lang="fr-FR" sz="2800" b="1" dirty="0">
                <a:latin typeface="Montserrat" pitchFamily="2" charset="77"/>
              </a:rPr>
              <a:t>/actions to be </a:t>
            </a:r>
            <a:r>
              <a:rPr lang="fr-FR" sz="2800" b="1" dirty="0" err="1">
                <a:latin typeface="Montserrat" pitchFamily="2" charset="77"/>
              </a:rPr>
              <a:t>taken</a:t>
            </a:r>
            <a:r>
              <a:rPr lang="fr-FR" sz="2800" b="1" dirty="0">
                <a:latin typeface="Montserrat" pitchFamily="2" charset="77"/>
              </a:rPr>
              <a:t> </a:t>
            </a:r>
            <a:r>
              <a:rPr lang="fr-FR" sz="2800" b="1" dirty="0" err="1">
                <a:latin typeface="Montserrat" pitchFamily="2" charset="77"/>
              </a:rPr>
              <a:t>within</a:t>
            </a:r>
            <a:r>
              <a:rPr lang="fr-FR" sz="2800" b="1" dirty="0">
                <a:latin typeface="Montserrat" pitchFamily="2" charset="77"/>
              </a:rPr>
              <a:t> the </a:t>
            </a:r>
            <a:r>
              <a:rPr lang="fr-FR" sz="2800" b="1" dirty="0" err="1">
                <a:latin typeface="Montserrat" pitchFamily="2" charset="77"/>
              </a:rPr>
              <a:t>next</a:t>
            </a:r>
            <a:r>
              <a:rPr lang="fr-FR" sz="2800" b="1" dirty="0">
                <a:latin typeface="Montserrat" pitchFamily="2" charset="77"/>
              </a:rPr>
              <a:t> </a:t>
            </a:r>
            <a:r>
              <a:rPr lang="fr-FR" sz="2800" b="1" dirty="0" err="1">
                <a:latin typeface="Montserrat" pitchFamily="2" charset="77"/>
              </a:rPr>
              <a:t>months</a:t>
            </a:r>
            <a:r>
              <a:rPr lang="fr-FR" sz="2800" b="1" dirty="0">
                <a:latin typeface="Montserrat" pitchFamily="2" charset="77"/>
              </a:rPr>
              <a:t>:</a:t>
            </a:r>
          </a:p>
          <a:p>
            <a:endParaRPr lang="en-US" sz="2400" b="1" dirty="0">
              <a:latin typeface="Montserrat"/>
            </a:endParaRPr>
          </a:p>
          <a:p>
            <a:pPr>
              <a:spcAft>
                <a:spcPts val="600"/>
              </a:spcAft>
            </a:pPr>
            <a:r>
              <a:rPr lang="en-US" sz="2400" b="1" dirty="0">
                <a:latin typeface="Montserrat"/>
              </a:rPr>
              <a:t>Development of an integrated sensor device (M43-M60)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000" dirty="0"/>
              <a:t>The environmental sensor can often take data and be a small device. The actual environmental conditions will be monitored with high resolution </a:t>
            </a:r>
          </a:p>
          <a:p>
            <a:pPr marL="342900" indent="-342900">
              <a:spcAft>
                <a:spcPts val="1200"/>
              </a:spcAft>
              <a:buBlip>
                <a:blip r:embed="rId2"/>
              </a:buBlip>
            </a:pPr>
            <a:r>
              <a:rPr lang="en-US" sz="2000" dirty="0"/>
              <a:t>The biosensor will be much larger and have a lower measurement rate</a:t>
            </a:r>
            <a:r>
              <a:rPr lang="en-US" dirty="0"/>
              <a:t> </a:t>
            </a:r>
          </a:p>
          <a:p>
            <a:r>
              <a:rPr lang="en-US" sz="2000" dirty="0">
                <a:sym typeface="Wingdings" panose="05000000000000000000" pitchFamily="2" charset="2"/>
              </a:rPr>
              <a:t> Both the measuring </a:t>
            </a:r>
            <a:r>
              <a:rPr lang="en-US" sz="2000" b="1" dirty="0">
                <a:sym typeface="Wingdings" panose="05000000000000000000" pitchFamily="2" charset="2"/>
              </a:rPr>
              <a:t>device size </a:t>
            </a:r>
            <a:r>
              <a:rPr lang="en-US" sz="2000" dirty="0">
                <a:sym typeface="Wingdings" panose="05000000000000000000" pitchFamily="2" charset="2"/>
              </a:rPr>
              <a:t>and the </a:t>
            </a:r>
            <a:r>
              <a:rPr lang="en-US" sz="2000" b="1" dirty="0">
                <a:sym typeface="Wingdings" panose="05000000000000000000" pitchFamily="2" charset="2"/>
              </a:rPr>
              <a:t>measuring rate </a:t>
            </a:r>
            <a:r>
              <a:rPr lang="en-US" sz="2000" dirty="0">
                <a:sym typeface="Wingdings" panose="05000000000000000000" pitchFamily="2" charset="2"/>
              </a:rPr>
              <a:t>of both devices </a:t>
            </a:r>
            <a:r>
              <a:rPr lang="en-US" sz="2000" b="1" dirty="0">
                <a:sym typeface="Wingdings" panose="05000000000000000000" pitchFamily="2" charset="2"/>
              </a:rPr>
              <a:t>must be different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Miniaturization of the environmental Sensor will be conducted as planned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Sample collection for the biomarker sensor will be conducted by the volunteers themselves (straw)</a:t>
            </a:r>
          </a:p>
          <a:p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Separating the sensors is in no contradiction to the goal of Task 3.3.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Miniaturization of the environmental Sensor will be conducted </a:t>
            </a:r>
            <a:r>
              <a:rPr lang="en-US" sz="2000" b="1" dirty="0"/>
              <a:t>as planned</a:t>
            </a:r>
            <a:r>
              <a:rPr lang="en-US" sz="2000" dirty="0"/>
              <a:t>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Sample collection for the </a:t>
            </a:r>
            <a:r>
              <a:rPr lang="en-US" sz="2000" b="1" dirty="0"/>
              <a:t>biomarker</a:t>
            </a:r>
            <a:r>
              <a:rPr lang="en-US" sz="2000" dirty="0"/>
              <a:t> sensor will also be possible </a:t>
            </a:r>
            <a:r>
              <a:rPr lang="en-US" sz="2000" b="1" dirty="0"/>
              <a:t>by the volunteers </a:t>
            </a:r>
            <a:r>
              <a:rPr lang="en-US" sz="2000" dirty="0"/>
              <a:t>themselves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The only difference is, that for reasons of practicability the biosensor detection unit will be operated separately from the environmental sensor</a:t>
            </a:r>
          </a:p>
          <a:p>
            <a:endParaRPr lang="en-US" sz="2000" dirty="0">
              <a:sym typeface="Wingdings" panose="05000000000000000000" pitchFamily="2" charset="2"/>
            </a:endParaRPr>
          </a:p>
          <a:p>
            <a:endParaRPr lang="fr-FR" sz="2800" dirty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407053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4171B7C-2B15-0445-99D8-3CC56C8EC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DED8-A52F-734C-904E-54829A63AD48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B5B4258-2D89-714F-BE67-F00DAB600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WP3</a:t>
            </a:r>
            <a:br>
              <a:rPr lang="fr-FR" dirty="0"/>
            </a:br>
            <a:r>
              <a:rPr lang="fr-FR" dirty="0"/>
              <a:t>Scientific Management</a:t>
            </a:r>
            <a:br>
              <a:rPr lang="fr-FR" dirty="0"/>
            </a:b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833A2C65-3AF6-9B45-A623-854D0939D37C}"/>
              </a:ext>
            </a:extLst>
          </p:cNvPr>
          <p:cNvCxnSpPr>
            <a:cxnSpLocks/>
          </p:cNvCxnSpPr>
          <p:nvPr/>
        </p:nvCxnSpPr>
        <p:spPr>
          <a:xfrm>
            <a:off x="359999" y="1089317"/>
            <a:ext cx="11471999" cy="0"/>
          </a:xfrm>
          <a:prstGeom prst="line">
            <a:avLst/>
          </a:prstGeom>
          <a:ln w="25400">
            <a:gradFill>
              <a:gsLst>
                <a:gs pos="0">
                  <a:srgbClr val="83BB26"/>
                </a:gs>
                <a:gs pos="100000">
                  <a:srgbClr val="E61B7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95614" y="1139372"/>
            <a:ext cx="11333468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fr-FR" sz="2800" b="1" dirty="0">
                <a:latin typeface="Montserrat" pitchFamily="2" charset="77"/>
              </a:rPr>
              <a:t>Meetings </a:t>
            </a:r>
            <a:r>
              <a:rPr lang="fr-FR" sz="2800" b="1" dirty="0" err="1">
                <a:latin typeface="Montserrat" pitchFamily="2" charset="77"/>
              </a:rPr>
              <a:t>organised</a:t>
            </a:r>
            <a:r>
              <a:rPr lang="fr-FR" sz="2800" b="1" dirty="0">
                <a:latin typeface="Montserrat" pitchFamily="2" charset="77"/>
              </a:rPr>
              <a:t>: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400" dirty="0">
                <a:latin typeface="Montserrat"/>
              </a:rPr>
              <a:t>Besides regularly ExCom Calls (9), regularly Work Package update meetings every 1 to 2 month  </a:t>
            </a:r>
          </a:p>
          <a:p>
            <a:pPr algn="l"/>
            <a:endParaRPr lang="fr-FR" sz="2800" dirty="0">
              <a:latin typeface="Montserrat" pitchFamily="2" charset="77"/>
            </a:endParaRPr>
          </a:p>
          <a:p>
            <a:pPr algn="l"/>
            <a:r>
              <a:rPr lang="fr-FR" sz="2800" b="1" dirty="0">
                <a:latin typeface="Montserrat" pitchFamily="2" charset="77"/>
              </a:rPr>
              <a:t>Meetings to come:</a:t>
            </a:r>
          </a:p>
          <a:p>
            <a:pPr marL="342900" indent="-342900">
              <a:buBlip>
                <a:blip r:embed="rId2"/>
              </a:buBlip>
            </a:pPr>
            <a:r>
              <a:rPr lang="fr-FR" sz="2400" dirty="0">
                <a:latin typeface="Montserrat"/>
              </a:rPr>
              <a:t>Update meeting </a:t>
            </a:r>
            <a:r>
              <a:rPr lang="en-US" sz="2400" dirty="0">
                <a:latin typeface="Montserrat"/>
              </a:rPr>
              <a:t>October</a:t>
            </a:r>
            <a:r>
              <a:rPr lang="fr-FR" sz="2400" dirty="0">
                <a:latin typeface="Montserrat"/>
              </a:rPr>
              <a:t> 21</a:t>
            </a:r>
          </a:p>
          <a:p>
            <a:pPr algn="l"/>
            <a:endParaRPr lang="fr-FR" sz="2800" dirty="0">
              <a:latin typeface="Montserrat" pitchFamily="2" charset="77"/>
            </a:endParaRPr>
          </a:p>
          <a:p>
            <a:pPr algn="l"/>
            <a:endParaRPr lang="fr-FR" sz="2800" dirty="0">
              <a:latin typeface="Montserrat" pitchFamily="2" charset="77"/>
            </a:endParaRPr>
          </a:p>
          <a:p>
            <a:r>
              <a:rPr lang="fr-FR" sz="2800" b="1" dirty="0" err="1">
                <a:latin typeface="Montserrat" pitchFamily="2" charset="77"/>
              </a:rPr>
              <a:t>Ongoing</a:t>
            </a:r>
            <a:r>
              <a:rPr lang="fr-FR" sz="2800" b="1" dirty="0">
                <a:latin typeface="Montserrat" pitchFamily="2" charset="77"/>
              </a:rPr>
              <a:t> collaborations /connections to </a:t>
            </a:r>
            <a:r>
              <a:rPr lang="fr-FR" sz="2800" b="1" dirty="0" err="1">
                <a:latin typeface="Montserrat" pitchFamily="2" charset="77"/>
              </a:rPr>
              <a:t>other</a:t>
            </a:r>
            <a:r>
              <a:rPr lang="fr-FR" sz="2800" b="1" dirty="0">
                <a:latin typeface="Montserrat" pitchFamily="2" charset="77"/>
              </a:rPr>
              <a:t> </a:t>
            </a:r>
            <a:r>
              <a:rPr lang="fr-FR" sz="2800" b="1" dirty="0" err="1">
                <a:latin typeface="Montserrat" pitchFamily="2" charset="77"/>
              </a:rPr>
              <a:t>WPs</a:t>
            </a:r>
            <a:r>
              <a:rPr lang="fr-FR" sz="2800" b="1" dirty="0">
                <a:latin typeface="Montserrat" pitchFamily="2" charset="77"/>
              </a:rPr>
              <a:t>:</a:t>
            </a:r>
          </a:p>
          <a:p>
            <a:pPr marL="342900" indent="-342900">
              <a:buBlip>
                <a:blip r:embed="rId2"/>
              </a:buBlip>
            </a:pPr>
            <a:r>
              <a:rPr lang="fr-FR" sz="2400" dirty="0">
                <a:latin typeface="Montserrat"/>
              </a:rPr>
              <a:t>WP2 (</a:t>
            </a:r>
            <a:r>
              <a:rPr lang="en-US" sz="2400" dirty="0">
                <a:latin typeface="Montserrat"/>
              </a:rPr>
              <a:t>Data integration and </a:t>
            </a:r>
            <a:r>
              <a:rPr lang="en-US" sz="2400" dirty="0" err="1">
                <a:latin typeface="Montserrat"/>
              </a:rPr>
              <a:t>exposome</a:t>
            </a:r>
            <a:r>
              <a:rPr lang="en-US" sz="2400" dirty="0">
                <a:latin typeface="Montserrat"/>
              </a:rPr>
              <a:t>-phenotype associations):</a:t>
            </a:r>
            <a:br>
              <a:rPr lang="en-US" sz="2400" dirty="0">
                <a:latin typeface="Montserrat"/>
              </a:rPr>
            </a:br>
            <a:r>
              <a:rPr lang="en-US" sz="2400" dirty="0">
                <a:latin typeface="Montserrat"/>
              </a:rPr>
              <a:t>Possibly</a:t>
            </a:r>
            <a:r>
              <a:rPr lang="fr-FR" sz="2400" dirty="0">
                <a:latin typeface="Montserrat"/>
              </a:rPr>
              <a:t> adoption to </a:t>
            </a:r>
            <a:r>
              <a:rPr lang="en-US" sz="2400" dirty="0">
                <a:latin typeface="Montserrat"/>
              </a:rPr>
              <a:t>biomarkers</a:t>
            </a:r>
            <a:r>
              <a:rPr lang="fr-FR" sz="2400" dirty="0">
                <a:latin typeface="Montserrat"/>
              </a:rPr>
              <a:t> relevant for COPD &amp; CF</a:t>
            </a:r>
          </a:p>
          <a:p>
            <a:pPr algn="l"/>
            <a:endParaRPr lang="fr-FR" sz="2800" dirty="0">
              <a:latin typeface="Montserrat" pitchFamily="2" charset="77"/>
            </a:endParaRPr>
          </a:p>
          <a:p>
            <a:endParaRPr lang="fr-FR" sz="2800" dirty="0">
              <a:latin typeface="Montserrat" pitchFamily="2" charset="77"/>
            </a:endParaRPr>
          </a:p>
          <a:p>
            <a:endParaRPr lang="fr-FR" sz="2800" dirty="0">
              <a:latin typeface="Montserrat" pitchFamily="2" charset="77"/>
            </a:endParaRPr>
          </a:p>
          <a:p>
            <a:endParaRPr lang="fr-FR" sz="2800" dirty="0">
              <a:latin typeface="Montserrat" pitchFamily="2" charset="77"/>
            </a:endParaRPr>
          </a:p>
          <a:p>
            <a:endParaRPr lang="fr-FR" sz="2800" dirty="0">
              <a:latin typeface="Montserrat" pitchFamily="2" charset="77"/>
            </a:endParaRPr>
          </a:p>
          <a:p>
            <a:endParaRPr lang="fr-FR" sz="28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algn="l"/>
            <a:endParaRPr lang="fr-FR" sz="20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17233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4171B7C-2B15-0445-99D8-3CC56C8EC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DED8-A52F-734C-904E-54829A63AD48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B5B4258-2D89-714F-BE67-F00DAB600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WP3</a:t>
            </a:r>
            <a:br>
              <a:rPr lang="fr-FR" dirty="0"/>
            </a:br>
            <a:r>
              <a:rPr lang="fr-FR" dirty="0"/>
              <a:t>Outlook: Objectives for </a:t>
            </a:r>
            <a:r>
              <a:rPr lang="fr-FR" dirty="0" err="1"/>
              <a:t>period</a:t>
            </a:r>
            <a:r>
              <a:rPr lang="fr-FR" dirty="0"/>
              <a:t> 2</a:t>
            </a:r>
            <a:br>
              <a:rPr lang="fr-FR" dirty="0"/>
            </a:b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833A2C65-3AF6-9B45-A623-854D0939D37C}"/>
              </a:ext>
            </a:extLst>
          </p:cNvPr>
          <p:cNvCxnSpPr>
            <a:cxnSpLocks/>
          </p:cNvCxnSpPr>
          <p:nvPr/>
        </p:nvCxnSpPr>
        <p:spPr>
          <a:xfrm>
            <a:off x="359999" y="1089317"/>
            <a:ext cx="11471999" cy="0"/>
          </a:xfrm>
          <a:prstGeom prst="line">
            <a:avLst/>
          </a:prstGeom>
          <a:ln w="25400">
            <a:gradFill>
              <a:gsLst>
                <a:gs pos="0">
                  <a:srgbClr val="83BB26"/>
                </a:gs>
                <a:gs pos="100000">
                  <a:srgbClr val="E61B7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59999" y="1395970"/>
            <a:ext cx="1083177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O3.2: 	</a:t>
            </a:r>
            <a:r>
              <a:rPr lang="en-US" sz="2800" dirty="0"/>
              <a:t>Develop a biosensor platform for human exhaled air (</a:t>
            </a:r>
            <a:r>
              <a:rPr lang="en-US" sz="2800" dirty="0" err="1"/>
              <a:t>exhalat</a:t>
            </a:r>
            <a:r>
              <a:rPr lang="en-US" sz="2800" dirty="0"/>
              <a:t>), 	continued.</a:t>
            </a: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Proof of concept in healthy volunteers (measuring the agreed molecules) Performance of the biomarker toolbox will be validated against common assays (gold standard, </a:t>
            </a:r>
            <a:r>
              <a:rPr lang="en-US" sz="2800" b="1" dirty="0"/>
              <a:t>M23)</a:t>
            </a:r>
            <a:r>
              <a:rPr lang="en-US" sz="28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adapt the biomarker toolbox to biomarkers relevant to COPD or CF patients (</a:t>
            </a:r>
            <a:r>
              <a:rPr lang="en-US" sz="2800" b="1" dirty="0"/>
              <a:t>M48</a:t>
            </a:r>
            <a:r>
              <a:rPr lang="en-US" sz="2800" dirty="0"/>
              <a:t>)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O3.4 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Show correlation of biosensor signal with environmental sensor system in a clinical challenge setting (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M48 – M60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90812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4171B7C-2B15-0445-99D8-3CC56C8EC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DED8-A52F-734C-904E-54829A63AD48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B5B4258-2D89-714F-BE67-F00DAB600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WP3</a:t>
            </a:r>
            <a:br>
              <a:rPr lang="fr-FR" dirty="0"/>
            </a:br>
            <a:r>
              <a:rPr lang="fr-FR" dirty="0"/>
              <a:t>Outlook: </a:t>
            </a:r>
            <a:r>
              <a:rPr lang="fr-FR" dirty="0" err="1"/>
              <a:t>Workplan</a:t>
            </a:r>
            <a:r>
              <a:rPr lang="fr-FR" dirty="0"/>
              <a:t> </a:t>
            </a:r>
            <a:r>
              <a:rPr lang="fr-FR" dirty="0" err="1"/>
              <a:t>period</a:t>
            </a:r>
            <a:r>
              <a:rPr lang="fr-FR" dirty="0"/>
              <a:t> 2</a:t>
            </a:r>
            <a:br>
              <a:rPr lang="fr-FR" dirty="0"/>
            </a:b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833A2C65-3AF6-9B45-A623-854D0939D37C}"/>
              </a:ext>
            </a:extLst>
          </p:cNvPr>
          <p:cNvCxnSpPr>
            <a:cxnSpLocks/>
          </p:cNvCxnSpPr>
          <p:nvPr/>
        </p:nvCxnSpPr>
        <p:spPr>
          <a:xfrm>
            <a:off x="359999" y="1199676"/>
            <a:ext cx="11471999" cy="0"/>
          </a:xfrm>
          <a:prstGeom prst="line">
            <a:avLst/>
          </a:prstGeom>
          <a:ln w="25400">
            <a:gradFill>
              <a:gsLst>
                <a:gs pos="0">
                  <a:srgbClr val="83BB26"/>
                </a:gs>
                <a:gs pos="100000">
                  <a:srgbClr val="E61B7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59999" y="1395970"/>
            <a:ext cx="108317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>
              <a:latin typeface="Montserrat" pitchFamily="2" charset="77"/>
            </a:endParaRPr>
          </a:p>
          <a:p>
            <a:endParaRPr lang="fr-FR" sz="2800" dirty="0">
              <a:latin typeface="Montserrat" pitchFamily="2" charset="77"/>
            </a:endParaRPr>
          </a:p>
          <a:p>
            <a:endParaRPr lang="fr-FR" sz="2800" dirty="0">
              <a:latin typeface="Montserrat" pitchFamily="2" charset="77"/>
            </a:endParaRPr>
          </a:p>
          <a:p>
            <a:endParaRPr lang="fr-FR" sz="28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algn="l"/>
            <a:endParaRPr lang="fr-FR" sz="2000" dirty="0">
              <a:latin typeface="Montserrat" pitchFamily="2" charset="77"/>
            </a:endParaRPr>
          </a:p>
        </p:txBody>
      </p:sp>
      <p:cxnSp>
        <p:nvCxnSpPr>
          <p:cNvPr id="6" name="Gerader Verbinder 5"/>
          <p:cNvCxnSpPr/>
          <p:nvPr/>
        </p:nvCxnSpPr>
        <p:spPr>
          <a:xfrm>
            <a:off x="5644752" y="1067857"/>
            <a:ext cx="0" cy="4854633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459205"/>
              </p:ext>
            </p:extLst>
          </p:nvPr>
        </p:nvGraphicFramePr>
        <p:xfrm>
          <a:off x="299819" y="1746026"/>
          <a:ext cx="11522022" cy="4310239"/>
        </p:xfrm>
        <a:graphic>
          <a:graphicData uri="http://schemas.openxmlformats.org/drawingml/2006/table">
            <a:tbl>
              <a:tblPr/>
              <a:tblGrid>
                <a:gridCol w="2051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40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41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42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43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44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45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46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47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48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49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50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51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52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53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54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55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56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57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58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59"/>
                    </a:ext>
                  </a:extLst>
                </a:gridCol>
                <a:gridCol w="157836">
                  <a:extLst>
                    <a:ext uri="{9D8B030D-6E8A-4147-A177-3AD203B41FA5}">
                      <a16:colId xmlns:a16="http://schemas.microsoft.com/office/drawing/2014/main" val="20060"/>
                    </a:ext>
                  </a:extLst>
                </a:gridCol>
              </a:tblGrid>
              <a:tr h="432697"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323">
                <a:tc gridSpan="61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WP3 : Sensor Toolkit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8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0645">
                <a:tc>
                  <a:txBody>
                    <a:bodyPr/>
                    <a:lstStyle/>
                    <a:p>
                      <a:pPr algn="l" fontAlgn="ctr">
                        <a:tabLst>
                          <a:tab pos="715963" algn="l"/>
                        </a:tabLst>
                      </a:pPr>
                      <a:r>
                        <a:rPr lang="en-US" sz="14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Task 3.1: 	Development of 	an environment 	toolbox</a:t>
                      </a:r>
                      <a:endParaRPr lang="de-DE" sz="14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First Prototype  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Calibrating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and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testing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Sensor Selection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vert="vert27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Hardware Integration </a:t>
                      </a:r>
                    </a:p>
                  </a:txBody>
                  <a:tcPr marL="7620" marR="7620" marT="7620" marB="0" vert="vert27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Firmware Integration</a:t>
                      </a:r>
                    </a:p>
                  </a:txBody>
                  <a:tcPr marL="7620" marR="7620" marT="7620" marB="0" vert="vert27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Miniature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System</a:t>
                      </a:r>
                    </a:p>
                  </a:txBody>
                  <a:tcPr marL="7620" marR="7620" marT="7620" marB="0" vert="vert27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Final system validation 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vert="vert27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0645">
                <a:tc>
                  <a:txBody>
                    <a:bodyPr/>
                    <a:lstStyle/>
                    <a:p>
                      <a:pPr algn="l" fontAlgn="ctr">
                        <a:tabLst>
                          <a:tab pos="715963" algn="l"/>
                        </a:tabLst>
                      </a:pPr>
                      <a:r>
                        <a:rPr lang="en-US" sz="14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Task 3.2: 	Development of a 	biomarker 	toolbox</a:t>
                      </a:r>
                      <a:endParaRPr lang="de-DE" sz="14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Spec. Sheet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System w. best performance (MIPS/Aptamers- on dif. Sensors)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Healthy Volunteers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Sensor adapt. for spec. req. of COPD-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exhalat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biomol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Lab. Verification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0645">
                <a:tc>
                  <a:txBody>
                    <a:bodyPr/>
                    <a:lstStyle/>
                    <a:p>
                      <a:pPr algn="l" fontAlgn="ctr">
                        <a:tabLst>
                          <a:tab pos="715963" algn="l"/>
                        </a:tabLst>
                      </a:pPr>
                      <a:r>
                        <a:rPr lang="en-US" sz="14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Task 3.3: 	Development of 	an integrated 	sensor device</a:t>
                      </a:r>
                      <a:endParaRPr lang="de-DE" sz="14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Provision of a sufficient number of devices</a:t>
                      </a:r>
                      <a:endParaRPr lang="de-DE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Clinical challenge Study in COPD (ITEM) /CF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(CHIC)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509">
                <a:tc gridSpan="61"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8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457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4171B7C-2B15-0445-99D8-3CC56C8EC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DED8-A52F-734C-904E-54829A63AD48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B5B4258-2D89-714F-BE67-F00DAB600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WP3</a:t>
            </a:r>
            <a:br>
              <a:rPr lang="fr-FR" dirty="0"/>
            </a:br>
            <a:r>
              <a:rPr lang="fr-FR" dirty="0" err="1"/>
              <a:t>Other</a:t>
            </a:r>
            <a:r>
              <a:rPr lang="fr-FR" dirty="0"/>
              <a:t> issues</a:t>
            </a:r>
            <a:br>
              <a:rPr lang="fr-FR" dirty="0"/>
            </a:b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833A2C65-3AF6-9B45-A623-854D0939D37C}"/>
              </a:ext>
            </a:extLst>
          </p:cNvPr>
          <p:cNvCxnSpPr>
            <a:cxnSpLocks/>
          </p:cNvCxnSpPr>
          <p:nvPr/>
        </p:nvCxnSpPr>
        <p:spPr>
          <a:xfrm>
            <a:off x="359999" y="1270620"/>
            <a:ext cx="11471999" cy="0"/>
          </a:xfrm>
          <a:prstGeom prst="line">
            <a:avLst/>
          </a:prstGeom>
          <a:ln w="25400">
            <a:gradFill>
              <a:gsLst>
                <a:gs pos="0">
                  <a:srgbClr val="83BB26"/>
                </a:gs>
                <a:gs pos="100000">
                  <a:srgbClr val="E61B7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60000" y="1395970"/>
            <a:ext cx="10831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b="1" dirty="0">
                <a:latin typeface="Montserrat" pitchFamily="2" charset="77"/>
              </a:rPr>
              <a:t>Questions for </a:t>
            </a:r>
            <a:r>
              <a:rPr lang="fr-FR" sz="2800" b="1" dirty="0" err="1">
                <a:latin typeface="Montserrat" pitchFamily="2" charset="77"/>
              </a:rPr>
              <a:t>advice</a:t>
            </a:r>
            <a:r>
              <a:rPr lang="fr-FR" sz="2800" b="1" dirty="0">
                <a:latin typeface="Montserrat" pitchFamily="2" charset="77"/>
              </a:rPr>
              <a:t> </a:t>
            </a:r>
            <a:r>
              <a:rPr lang="fr-FR" sz="2800" b="1" dirty="0" err="1">
                <a:latin typeface="Montserrat" pitchFamily="2" charset="77"/>
              </a:rPr>
              <a:t>from</a:t>
            </a:r>
            <a:r>
              <a:rPr lang="fr-FR" sz="2800" b="1" dirty="0">
                <a:latin typeface="Montserrat" pitchFamily="2" charset="77"/>
              </a:rPr>
              <a:t> WP to </a:t>
            </a:r>
            <a:r>
              <a:rPr lang="fr-FR" sz="2800" b="1" dirty="0" err="1">
                <a:latin typeface="Montserrat" pitchFamily="2" charset="77"/>
              </a:rPr>
              <a:t>reviewers</a:t>
            </a:r>
            <a:endParaRPr lang="fr-FR" sz="2800" b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30176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4171B7C-2B15-0445-99D8-3CC56C8EC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DED8-A52F-734C-904E-54829A63AD48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B5B4258-2D89-714F-BE67-F00DAB600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WP3 Objectives for </a:t>
            </a:r>
            <a:r>
              <a:rPr lang="fr-FR" dirty="0" err="1"/>
              <a:t>period</a:t>
            </a:r>
            <a:r>
              <a:rPr lang="fr-FR" dirty="0"/>
              <a:t> 1</a:t>
            </a:r>
            <a:br>
              <a:rPr lang="fr-FR" dirty="0"/>
            </a:b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833A2C65-3AF6-9B45-A623-854D0939D37C}"/>
              </a:ext>
            </a:extLst>
          </p:cNvPr>
          <p:cNvCxnSpPr>
            <a:cxnSpLocks/>
          </p:cNvCxnSpPr>
          <p:nvPr/>
        </p:nvCxnSpPr>
        <p:spPr>
          <a:xfrm>
            <a:off x="359999" y="1089317"/>
            <a:ext cx="11471999" cy="0"/>
          </a:xfrm>
          <a:prstGeom prst="line">
            <a:avLst/>
          </a:prstGeom>
          <a:ln w="25400">
            <a:gradFill>
              <a:gsLst>
                <a:gs pos="0">
                  <a:srgbClr val="83BB26"/>
                </a:gs>
                <a:gs pos="100000">
                  <a:srgbClr val="E61B7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60000" y="1296538"/>
            <a:ext cx="10779055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endParaRPr lang="en-US" sz="2800" b="1" dirty="0"/>
          </a:p>
          <a:p>
            <a:pPr marL="285750" indent="-285750">
              <a:spcAft>
                <a:spcPts val="600"/>
              </a:spcAft>
              <a:buBlip>
                <a:blip r:embed="rId2"/>
              </a:buBlip>
            </a:pPr>
            <a:r>
              <a:rPr lang="en-US" sz="2800" b="1" dirty="0"/>
              <a:t>O3.1: </a:t>
            </a:r>
            <a:r>
              <a:rPr lang="en-US" sz="2800" dirty="0"/>
              <a:t>Develop a first prototype of the environment toolbox for relevant environmental air pollutants and start to miniaturize the System. </a:t>
            </a:r>
            <a:endParaRPr lang="de-DE" sz="2800" dirty="0"/>
          </a:p>
          <a:p>
            <a:pPr marL="285750" indent="-285750">
              <a:buBlip>
                <a:blip r:embed="rId2"/>
              </a:buBlip>
            </a:pPr>
            <a:r>
              <a:rPr lang="en-US" sz="2800" b="1" dirty="0"/>
              <a:t>O3.2:</a:t>
            </a:r>
            <a:r>
              <a:rPr lang="en-US" sz="2800" dirty="0"/>
              <a:t> Develop a biosensor platform for human exhaled air (</a:t>
            </a:r>
            <a:r>
              <a:rPr lang="en-US" sz="2800" dirty="0" err="1"/>
              <a:t>exhalat</a:t>
            </a:r>
            <a:r>
              <a:rPr lang="en-US" sz="2800" dirty="0"/>
              <a:t>).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algn="l"/>
            <a:endParaRPr lang="fr-FR" sz="20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770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4171B7C-2B15-0445-99D8-3CC56C8EC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DED8-A52F-734C-904E-54829A63AD48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B5B4258-2D89-714F-BE67-F00DAB600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WP3 </a:t>
            </a:r>
            <a:r>
              <a:rPr lang="en-GB" dirty="0"/>
              <a:t>achievements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833A2C65-3AF6-9B45-A623-854D0939D37C}"/>
              </a:ext>
            </a:extLst>
          </p:cNvPr>
          <p:cNvCxnSpPr>
            <a:cxnSpLocks/>
          </p:cNvCxnSpPr>
          <p:nvPr/>
        </p:nvCxnSpPr>
        <p:spPr>
          <a:xfrm>
            <a:off x="359999" y="1089317"/>
            <a:ext cx="11471999" cy="0"/>
          </a:xfrm>
          <a:prstGeom prst="line">
            <a:avLst/>
          </a:prstGeom>
          <a:ln w="25400">
            <a:gradFill>
              <a:gsLst>
                <a:gs pos="0">
                  <a:srgbClr val="83BB26"/>
                </a:gs>
                <a:gs pos="100000">
                  <a:srgbClr val="E61B7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58798" y="1089317"/>
            <a:ext cx="114732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ontserrat"/>
              </a:rPr>
              <a:t>Task 3.1: Development of an environment toolbox (M01-36) </a:t>
            </a:r>
          </a:p>
          <a:p>
            <a:r>
              <a:rPr lang="en-US" sz="2400" dirty="0">
                <a:latin typeface="Montserrat"/>
              </a:rPr>
              <a:t>Leader: P09-FhG-ITEM, Contributors: P09-FhG Institutes</a:t>
            </a:r>
            <a:endParaRPr lang="fr-FR" sz="2400" dirty="0">
              <a:latin typeface="Montserrat"/>
            </a:endParaRPr>
          </a:p>
          <a:p>
            <a:endParaRPr lang="fr-FR" sz="2400" dirty="0">
              <a:latin typeface="Montserrat"/>
            </a:endParaRPr>
          </a:p>
          <a:p>
            <a:endParaRPr lang="fr-FR" sz="2400" dirty="0">
              <a:latin typeface="Montserrat"/>
            </a:endParaRPr>
          </a:p>
          <a:p>
            <a:endParaRPr lang="fr-FR" sz="2400" dirty="0">
              <a:latin typeface="Montserrat"/>
            </a:endParaRPr>
          </a:p>
          <a:p>
            <a:endParaRPr lang="fr-FR" sz="2400" b="1" dirty="0">
              <a:latin typeface="Montserrat"/>
            </a:endParaRPr>
          </a:p>
          <a:p>
            <a:endParaRPr lang="fr-FR" sz="2400" dirty="0">
              <a:latin typeface="Montserrat"/>
            </a:endParaRPr>
          </a:p>
          <a:p>
            <a:endParaRPr lang="fr-FR" sz="2400" dirty="0">
              <a:latin typeface="Montserrat"/>
            </a:endParaRPr>
          </a:p>
          <a:p>
            <a:endParaRPr lang="fr-FR" sz="2400" dirty="0">
              <a:latin typeface="Montserrat"/>
            </a:endParaRPr>
          </a:p>
          <a:p>
            <a:pPr algn="l"/>
            <a:endParaRPr lang="fr-FR" sz="2000" dirty="0">
              <a:latin typeface="Montserrat" pitchFamily="2" charset="77"/>
            </a:endParaRPr>
          </a:p>
        </p:txBody>
      </p:sp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524298"/>
              </p:ext>
            </p:extLst>
          </p:nvPr>
        </p:nvGraphicFramePr>
        <p:xfrm>
          <a:off x="3681816" y="2105105"/>
          <a:ext cx="8159751" cy="162335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6639">
                  <a:extLst>
                    <a:ext uri="{9D8B030D-6E8A-4147-A177-3AD203B41FA5}">
                      <a16:colId xmlns:a16="http://schemas.microsoft.com/office/drawing/2014/main" val="1105386454"/>
                    </a:ext>
                  </a:extLst>
                </a:gridCol>
                <a:gridCol w="906639">
                  <a:extLst>
                    <a:ext uri="{9D8B030D-6E8A-4147-A177-3AD203B41FA5}">
                      <a16:colId xmlns:a16="http://schemas.microsoft.com/office/drawing/2014/main" val="3883234737"/>
                    </a:ext>
                  </a:extLst>
                </a:gridCol>
                <a:gridCol w="906639">
                  <a:extLst>
                    <a:ext uri="{9D8B030D-6E8A-4147-A177-3AD203B41FA5}">
                      <a16:colId xmlns:a16="http://schemas.microsoft.com/office/drawing/2014/main" val="3666539347"/>
                    </a:ext>
                  </a:extLst>
                </a:gridCol>
                <a:gridCol w="906639">
                  <a:extLst>
                    <a:ext uri="{9D8B030D-6E8A-4147-A177-3AD203B41FA5}">
                      <a16:colId xmlns:a16="http://schemas.microsoft.com/office/drawing/2014/main" val="153861392"/>
                    </a:ext>
                  </a:extLst>
                </a:gridCol>
                <a:gridCol w="906639">
                  <a:extLst>
                    <a:ext uri="{9D8B030D-6E8A-4147-A177-3AD203B41FA5}">
                      <a16:colId xmlns:a16="http://schemas.microsoft.com/office/drawing/2014/main" val="2786805276"/>
                    </a:ext>
                  </a:extLst>
                </a:gridCol>
                <a:gridCol w="826207">
                  <a:extLst>
                    <a:ext uri="{9D8B030D-6E8A-4147-A177-3AD203B41FA5}">
                      <a16:colId xmlns:a16="http://schemas.microsoft.com/office/drawing/2014/main" val="4173799583"/>
                    </a:ext>
                  </a:extLst>
                </a:gridCol>
                <a:gridCol w="987071">
                  <a:extLst>
                    <a:ext uri="{9D8B030D-6E8A-4147-A177-3AD203B41FA5}">
                      <a16:colId xmlns:a16="http://schemas.microsoft.com/office/drawing/2014/main" val="1209029987"/>
                    </a:ext>
                  </a:extLst>
                </a:gridCol>
                <a:gridCol w="906639">
                  <a:extLst>
                    <a:ext uri="{9D8B030D-6E8A-4147-A177-3AD203B41FA5}">
                      <a16:colId xmlns:a16="http://schemas.microsoft.com/office/drawing/2014/main" val="1881240424"/>
                    </a:ext>
                  </a:extLst>
                </a:gridCol>
                <a:gridCol w="906639">
                  <a:extLst>
                    <a:ext uri="{9D8B030D-6E8A-4147-A177-3AD203B41FA5}">
                      <a16:colId xmlns:a16="http://schemas.microsoft.com/office/drawing/2014/main" val="4111145281"/>
                    </a:ext>
                  </a:extLst>
                </a:gridCol>
              </a:tblGrid>
              <a:tr h="343191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VOC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NO2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O3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err="1"/>
                        <a:t>Temperature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err="1"/>
                        <a:t>Humidity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So2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44220"/>
                  </a:ext>
                </a:extLst>
              </a:tr>
              <a:tr h="390079"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chemeClr val="bg1"/>
                          </a:solidFill>
                        </a:rPr>
                        <a:t>Sensor</a:t>
                      </a:r>
                    </a:p>
                    <a:p>
                      <a:pPr algn="ctr"/>
                      <a:r>
                        <a:rPr lang="de-DE" sz="1100" b="1" dirty="0">
                          <a:solidFill>
                            <a:schemeClr val="bg1"/>
                          </a:solidFill>
                        </a:rPr>
                        <a:t>Option</a:t>
                      </a:r>
                      <a:r>
                        <a:rPr lang="de-DE" sz="11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1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MiCS-6814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CCS811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MiCS-6814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rgbClr val="FF0000"/>
                          </a:solidFill>
                        </a:rPr>
                        <a:t>Winsen</a:t>
                      </a:r>
                    </a:p>
                    <a:p>
                      <a:pPr algn="ctr"/>
                      <a:r>
                        <a:rPr lang="de-DE" sz="1100" b="1" dirty="0">
                          <a:solidFill>
                            <a:srgbClr val="FF0000"/>
                          </a:solidFill>
                        </a:rPr>
                        <a:t>MQ131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SPS30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BME280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BME280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rgbClr val="FF0000"/>
                          </a:solidFill>
                        </a:rPr>
                        <a:t>Winsen</a:t>
                      </a:r>
                    </a:p>
                    <a:p>
                      <a:pPr algn="ctr"/>
                      <a:r>
                        <a:rPr lang="de-DE" sz="1100" b="1" dirty="0">
                          <a:solidFill>
                            <a:srgbClr val="FF0000"/>
                          </a:solidFill>
                        </a:rPr>
                        <a:t>ME3-SO2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430677"/>
                  </a:ext>
                </a:extLst>
              </a:tr>
              <a:tr h="390079"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chemeClr val="bg1"/>
                          </a:solidFill>
                        </a:rPr>
                        <a:t>Sensor</a:t>
                      </a:r>
                    </a:p>
                    <a:p>
                      <a:pPr algn="ctr"/>
                      <a:r>
                        <a:rPr lang="de-DE" sz="1100" b="1" dirty="0">
                          <a:solidFill>
                            <a:schemeClr val="bg1"/>
                          </a:solidFill>
                        </a:rPr>
                        <a:t>Option</a:t>
                      </a:r>
                      <a:r>
                        <a:rPr lang="de-DE" sz="11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1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rgbClr val="FF0000"/>
                          </a:solidFill>
                        </a:rPr>
                        <a:t>Winsen</a:t>
                      </a:r>
                    </a:p>
                    <a:p>
                      <a:pPr algn="ctr"/>
                      <a:r>
                        <a:rPr lang="de-DE" sz="1100" b="1" dirty="0">
                          <a:solidFill>
                            <a:srgbClr val="FF0000"/>
                          </a:solidFill>
                        </a:rPr>
                        <a:t>ZE07-CO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SGP30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NO2-B43F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rgbClr val="FF0000"/>
                          </a:solidFill>
                        </a:rPr>
                        <a:t>Winsen</a:t>
                      </a:r>
                    </a:p>
                    <a:p>
                      <a:pPr algn="ctr"/>
                      <a:r>
                        <a:rPr lang="de-DE" sz="1100" b="1" dirty="0">
                          <a:solidFill>
                            <a:srgbClr val="FF0000"/>
                          </a:solidFill>
                        </a:rPr>
                        <a:t>ZE14-03</a:t>
                      </a:r>
                      <a:endParaRPr lang="de-DE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SDS011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rgbClr val="FF0000"/>
                          </a:solidFill>
                        </a:rPr>
                        <a:t>110-602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084682"/>
                  </a:ext>
                </a:extLst>
              </a:tr>
              <a:tr h="390079"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chemeClr val="bg1"/>
                          </a:solidFill>
                        </a:rPr>
                        <a:t>Sensor</a:t>
                      </a:r>
                    </a:p>
                    <a:p>
                      <a:pPr algn="ctr"/>
                      <a:r>
                        <a:rPr lang="de-DE" sz="1100" b="1" dirty="0">
                          <a:solidFill>
                            <a:schemeClr val="bg1"/>
                          </a:solidFill>
                        </a:rPr>
                        <a:t>Option</a:t>
                      </a:r>
                      <a:r>
                        <a:rPr lang="de-DE" sz="11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1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100" b="1" i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TB200B-ES1-CO-10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TB200B-ES1-NO2-5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100" b="1" i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TB200B-ES1-O3-5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100" b="1" i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TB200B-ES1-SO2-5</a:t>
                      </a:r>
                      <a:endParaRPr lang="de-DE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507467"/>
                  </a:ext>
                </a:extLst>
              </a:tr>
            </a:tbl>
          </a:graphicData>
        </a:graphic>
      </p:graphicFrame>
      <p:sp>
        <p:nvSpPr>
          <p:cNvPr id="14" name="Rechteck 13"/>
          <p:cNvSpPr/>
          <p:nvPr/>
        </p:nvSpPr>
        <p:spPr>
          <a:xfrm>
            <a:off x="3686219" y="3848905"/>
            <a:ext cx="15240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dirty="0">
              <a:solidFill>
                <a:srgbClr val="587E19"/>
              </a:solidFill>
              <a:latin typeface="Montserrat" pitchFamily="2" charset="77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4975269" y="3855255"/>
            <a:ext cx="152400" cy="158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dirty="0">
              <a:solidFill>
                <a:srgbClr val="587E19"/>
              </a:solidFill>
              <a:latin typeface="Montserrat" pitchFamily="2" charset="77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7449138" y="3855255"/>
            <a:ext cx="152400" cy="1587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dirty="0">
              <a:solidFill>
                <a:srgbClr val="587E19"/>
              </a:solidFill>
              <a:latin typeface="Montserrat" pitchFamily="2" charset="77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3799203" y="3789780"/>
            <a:ext cx="1308371" cy="253916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1050" b="1" dirty="0">
                <a:solidFill>
                  <a:srgbClr val="587E19"/>
                </a:solidFill>
                <a:latin typeface="Montserrat"/>
              </a:rPr>
              <a:t>Chosen sensors</a:t>
            </a:r>
            <a:endParaRPr lang="de-DE" sz="1050" b="1" dirty="0">
              <a:solidFill>
                <a:srgbClr val="587E19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5127669" y="3807672"/>
            <a:ext cx="232146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  <a:latin typeface="Montserrat"/>
              </a:rPr>
              <a:t>Sensor did not perform properly</a:t>
            </a:r>
            <a:endParaRPr lang="de-DE" sz="1050" b="1" dirty="0">
              <a:solidFill>
                <a:srgbClr val="FF0000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7557398" y="3803559"/>
            <a:ext cx="463460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The sensor has been successfully tested, but has some weak points</a:t>
            </a:r>
          </a:p>
        </p:txBody>
      </p:sp>
      <p:sp>
        <p:nvSpPr>
          <p:cNvPr id="12" name="Rechteck 11"/>
          <p:cNvSpPr/>
          <p:nvPr/>
        </p:nvSpPr>
        <p:spPr>
          <a:xfrm>
            <a:off x="358798" y="2073339"/>
            <a:ext cx="308040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dirty="0">
                <a:latin typeface="Montserrat"/>
              </a:rPr>
              <a:t>Literature was reviewed</a:t>
            </a:r>
          </a:p>
          <a:p>
            <a:pPr marL="342900" indent="-342900">
              <a:buBlip>
                <a:blip r:embed="rId2"/>
              </a:buBlip>
            </a:pPr>
            <a:r>
              <a:rPr lang="en-US" dirty="0">
                <a:latin typeface="Montserrat"/>
              </a:rPr>
              <a:t>Several sensors were tested that met the requirements of the literature. First electronic prototype is under test (M13). Due to covid-19 there is currently a delay of approx. 5 months which is not seen as critical</a:t>
            </a:r>
          </a:p>
          <a:p>
            <a:pPr marL="342900" indent="-342900">
              <a:buBlip>
                <a:blip r:embed="rId2"/>
              </a:buBlip>
            </a:pPr>
            <a:r>
              <a:rPr lang="en-US" dirty="0">
                <a:latin typeface="Montserrat"/>
              </a:rPr>
              <a:t>Sensors have been calibrated.</a:t>
            </a:r>
          </a:p>
        </p:txBody>
      </p:sp>
      <p:graphicFrame>
        <p:nvGraphicFramePr>
          <p:cNvPr id="21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182345"/>
              </p:ext>
            </p:extLst>
          </p:nvPr>
        </p:nvGraphicFramePr>
        <p:xfrm>
          <a:off x="3681816" y="4278659"/>
          <a:ext cx="8042219" cy="20227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91030">
                  <a:extLst>
                    <a:ext uri="{9D8B030D-6E8A-4147-A177-3AD203B41FA5}">
                      <a16:colId xmlns:a16="http://schemas.microsoft.com/office/drawing/2014/main" val="1461000264"/>
                    </a:ext>
                  </a:extLst>
                </a:gridCol>
                <a:gridCol w="2013829">
                  <a:extLst>
                    <a:ext uri="{9D8B030D-6E8A-4147-A177-3AD203B41FA5}">
                      <a16:colId xmlns:a16="http://schemas.microsoft.com/office/drawing/2014/main" val="3366022896"/>
                    </a:ext>
                  </a:extLst>
                </a:gridCol>
                <a:gridCol w="2626494">
                  <a:extLst>
                    <a:ext uri="{9D8B030D-6E8A-4147-A177-3AD203B41FA5}">
                      <a16:colId xmlns:a16="http://schemas.microsoft.com/office/drawing/2014/main" val="149187017"/>
                    </a:ext>
                  </a:extLst>
                </a:gridCol>
                <a:gridCol w="2110866">
                  <a:extLst>
                    <a:ext uri="{9D8B030D-6E8A-4147-A177-3AD203B41FA5}">
                      <a16:colId xmlns:a16="http://schemas.microsoft.com/office/drawing/2014/main" val="1534276797"/>
                    </a:ext>
                  </a:extLst>
                </a:gridCol>
              </a:tblGrid>
              <a:tr h="28539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Gas</a:t>
                      </a:r>
                      <a:endParaRPr lang="de-DE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Remedia </a:t>
                      </a:r>
                      <a:r>
                        <a:rPr lang="de-DE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requirements</a:t>
                      </a:r>
                      <a:endParaRPr lang="de-DE" sz="1100" b="1" i="0" u="none" strike="noStrike" dirty="0" err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Chosen</a:t>
                      </a:r>
                      <a:r>
                        <a:rPr lang="de-DE" sz="11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de-DE" sz="1100" b="1" u="none" strike="noStrike" baseline="0" dirty="0" err="1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r>
                        <a:rPr lang="de-DE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ensor</a:t>
                      </a:r>
                      <a:r>
                        <a:rPr lang="de-D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de-DE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range</a:t>
                      </a:r>
                      <a:endParaRPr lang="de-DE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Chosen </a:t>
                      </a:r>
                      <a:r>
                        <a:rPr lang="de-DE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sensor</a:t>
                      </a:r>
                      <a:r>
                        <a:rPr lang="de-D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de-DE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resolution</a:t>
                      </a:r>
                      <a:endParaRPr lang="de-DE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85385072"/>
                  </a:ext>
                </a:extLst>
              </a:tr>
              <a:tr h="16144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DE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de-DE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0.1-10 ppm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de-DE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0-10 ppm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de-DE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0.001 ppm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36114445"/>
                  </a:ext>
                </a:extLst>
              </a:tr>
              <a:tr h="16144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DE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de-DE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1-100 ppb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de-DE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0-5 ppm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de-DE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0.001 ppm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66425569"/>
                  </a:ext>
                </a:extLst>
              </a:tr>
              <a:tr h="16144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DE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So2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de-DE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1-50 ppb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de-DE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0-5 ppm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de-DE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0.01 ppm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24951492"/>
                  </a:ext>
                </a:extLst>
              </a:tr>
              <a:tr h="16144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DE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de-DE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1-500 ppb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de-DE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0-5 ppm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de-DE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0.01 ppm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98680249"/>
                  </a:ext>
                </a:extLst>
              </a:tr>
              <a:tr h="16144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DE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VOC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– 200 µg/m³</a:t>
                      </a:r>
                      <a:endParaRPr lang="de-DE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eCO2: 400 ppm – 29206 ppm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eTVOC</a:t>
                      </a:r>
                      <a:r>
                        <a:rPr lang="de-DE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0 ppb – 32768 ppb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17803572"/>
                  </a:ext>
                </a:extLst>
              </a:tr>
              <a:tr h="16144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DE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PM10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1-200 µg/m³ 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1-1000 µg/m³ 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100" dirty="0"/>
                        <a:t>±1.25 </a:t>
                      </a:r>
                      <a:r>
                        <a:rPr lang="de-DE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µg/m³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820939006"/>
                  </a:ext>
                </a:extLst>
              </a:tr>
              <a:tr h="16144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DE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PM2.5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1-100 µg/m³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1-1000 µg/m³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de-DE" sz="1100" dirty="0"/>
                        <a:t>±1.25 </a:t>
                      </a:r>
                      <a:r>
                        <a:rPr lang="de-DE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µg/m³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68122586"/>
                  </a:ext>
                </a:extLst>
              </a:tr>
              <a:tr h="16144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DE" sz="11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Temperature</a:t>
                      </a:r>
                      <a:endParaRPr lang="de-DE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DE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5- 45°C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DE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-40 – 85°C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DE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0.01 °C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88956591"/>
                  </a:ext>
                </a:extLst>
              </a:tr>
              <a:tr h="16144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DE" sz="11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Humidity</a:t>
                      </a:r>
                      <a:endParaRPr lang="de-DE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DE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0 -100%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0 -100%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DE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89063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392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4171B7C-2B15-0445-99D8-3CC56C8EC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DED8-A52F-734C-904E-54829A63AD48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B5B4258-2D89-714F-BE67-F00DAB600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WP3 </a:t>
            </a:r>
            <a:r>
              <a:rPr lang="fr-FR" dirty="0" err="1"/>
              <a:t>achievements</a:t>
            </a: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833A2C65-3AF6-9B45-A623-854D0939D37C}"/>
              </a:ext>
            </a:extLst>
          </p:cNvPr>
          <p:cNvCxnSpPr>
            <a:cxnSpLocks/>
          </p:cNvCxnSpPr>
          <p:nvPr/>
        </p:nvCxnSpPr>
        <p:spPr>
          <a:xfrm>
            <a:off x="359999" y="1089317"/>
            <a:ext cx="11471999" cy="0"/>
          </a:xfrm>
          <a:prstGeom prst="line">
            <a:avLst/>
          </a:prstGeom>
          <a:ln w="25400">
            <a:gradFill>
              <a:gsLst>
                <a:gs pos="0">
                  <a:srgbClr val="83BB26"/>
                </a:gs>
                <a:gs pos="100000">
                  <a:srgbClr val="E61B7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58798" y="1089317"/>
            <a:ext cx="1147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ontserrat"/>
              </a:rPr>
              <a:t>Task 3.1: Development of an environment toolbox (M01-36) </a:t>
            </a:r>
          </a:p>
          <a:p>
            <a:r>
              <a:rPr lang="en-US" sz="2400" dirty="0">
                <a:latin typeface="Montserrat"/>
              </a:rPr>
              <a:t>Leader: P09-FhG-ITEM, Contributors: P09-FhG Institutes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5" b="10000"/>
          <a:stretch/>
        </p:blipFill>
        <p:spPr>
          <a:xfrm>
            <a:off x="5591175" y="2945608"/>
            <a:ext cx="6031759" cy="3098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hteck 8"/>
          <p:cNvSpPr/>
          <p:nvPr/>
        </p:nvSpPr>
        <p:spPr>
          <a:xfrm>
            <a:off x="520699" y="2078781"/>
            <a:ext cx="56991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US" sz="2400" dirty="0">
                <a:latin typeface="Montserrat"/>
              </a:rPr>
              <a:t>A procedure for sensors calibration using an external measuring device was worked out. </a:t>
            </a:r>
          </a:p>
          <a:p>
            <a:pPr marL="342900" indent="-342900">
              <a:buBlip>
                <a:blip r:embed="rId3"/>
              </a:buBlip>
            </a:pPr>
            <a:r>
              <a:rPr lang="en-US" sz="2400" dirty="0">
                <a:latin typeface="Montserrat"/>
              </a:rPr>
              <a:t>Miniaturization:</a:t>
            </a:r>
          </a:p>
          <a:p>
            <a:pPr marL="800100" lvl="1" indent="-342900">
              <a:buBlip>
                <a:blip r:embed="rId3"/>
              </a:buBlip>
            </a:pPr>
            <a:r>
              <a:rPr lang="en-US" sz="2400" dirty="0">
                <a:latin typeface="Montserrat"/>
              </a:rPr>
              <a:t>Final software, PCB design, mechanical concept are in progress</a:t>
            </a:r>
          </a:p>
        </p:txBody>
      </p:sp>
    </p:spTree>
    <p:extLst>
      <p:ext uri="{BB962C8B-B14F-4D97-AF65-F5344CB8AC3E}">
        <p14:creationId xmlns:p14="http://schemas.microsoft.com/office/powerpoint/2010/main" val="3321907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4171B7C-2B15-0445-99D8-3CC56C8EC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DED8-A52F-734C-904E-54829A63AD48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B5B4258-2D89-714F-BE67-F00DAB600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WP3 </a:t>
            </a:r>
            <a:r>
              <a:rPr lang="fr-FR" dirty="0" err="1"/>
              <a:t>achievements</a:t>
            </a: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833A2C65-3AF6-9B45-A623-854D0939D37C}"/>
              </a:ext>
            </a:extLst>
          </p:cNvPr>
          <p:cNvCxnSpPr>
            <a:cxnSpLocks/>
          </p:cNvCxnSpPr>
          <p:nvPr/>
        </p:nvCxnSpPr>
        <p:spPr>
          <a:xfrm>
            <a:off x="359999" y="1089317"/>
            <a:ext cx="11471999" cy="0"/>
          </a:xfrm>
          <a:prstGeom prst="line">
            <a:avLst/>
          </a:prstGeom>
          <a:ln w="25400">
            <a:gradFill>
              <a:gsLst>
                <a:gs pos="0">
                  <a:srgbClr val="83BB26"/>
                </a:gs>
                <a:gs pos="100000">
                  <a:srgbClr val="E61B7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58798" y="1089317"/>
            <a:ext cx="114732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ontserrat"/>
              </a:rPr>
              <a:t>Task 3.2: Development of a biomarker toolbox (M01-M48) </a:t>
            </a:r>
          </a:p>
          <a:p>
            <a:r>
              <a:rPr lang="en-US" sz="2400" dirty="0">
                <a:latin typeface="Montserrat"/>
              </a:rPr>
              <a:t>Lead: P09-FhG-ICT, Contributors: P09-FhG Institutes, P11-KUL</a:t>
            </a:r>
            <a:endParaRPr lang="fr-FR" sz="2400" dirty="0">
              <a:latin typeface="Montserrat"/>
            </a:endParaRPr>
          </a:p>
          <a:p>
            <a:pPr marL="342900" indent="-342900">
              <a:buBlip>
                <a:blip r:embed="rId2"/>
              </a:buBlip>
            </a:pPr>
            <a:endParaRPr lang="fr-FR" sz="2400" dirty="0">
              <a:latin typeface="Montserrat"/>
            </a:endParaRPr>
          </a:p>
          <a:p>
            <a:pPr marL="342900" indent="-342900">
              <a:buBlip>
                <a:blip r:embed="rId2"/>
              </a:buBlip>
            </a:pPr>
            <a:r>
              <a:rPr lang="en-US" sz="2400" dirty="0">
                <a:latin typeface="Montserrat"/>
              </a:rPr>
              <a:t>Based on internal knowledge and literature search, biomarkers for detection in EBC (=exhaled breath condensate) have been selected: </a:t>
            </a:r>
          </a:p>
          <a:p>
            <a:endParaRPr lang="fr-FR" sz="2400" dirty="0">
              <a:latin typeface="Montserrat"/>
            </a:endParaRPr>
          </a:p>
          <a:p>
            <a:endParaRPr lang="fr-FR" sz="2400" dirty="0">
              <a:latin typeface="Montserrat"/>
            </a:endParaRPr>
          </a:p>
          <a:p>
            <a:pPr algn="l"/>
            <a:endParaRPr lang="fr-FR" sz="2000" dirty="0">
              <a:latin typeface="Montserrat" pitchFamily="2" charset="77"/>
            </a:endParaRPr>
          </a:p>
        </p:txBody>
      </p:sp>
      <p:pic>
        <p:nvPicPr>
          <p:cNvPr id="9" name="Picture 61">
            <a:extLst>
              <a:ext uri="{FF2B5EF4-FFF2-40B4-BE49-F238E27FC236}">
                <a16:creationId xmlns:a16="http://schemas.microsoft.com/office/drawing/2014/main" id="{C6EC38AF-6C29-4DA5-865F-C621660E5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72" y="3188466"/>
            <a:ext cx="2411112" cy="1023321"/>
          </a:xfrm>
          <a:prstGeom prst="rect">
            <a:avLst/>
          </a:prstGeom>
        </p:spPr>
      </p:pic>
      <p:pic>
        <p:nvPicPr>
          <p:cNvPr id="10" name="Picture 65">
            <a:extLst>
              <a:ext uri="{FF2B5EF4-FFF2-40B4-BE49-F238E27FC236}">
                <a16:creationId xmlns:a16="http://schemas.microsoft.com/office/drawing/2014/main" id="{2779B535-27D5-4633-8C3E-E8B10FE32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519" y="5134170"/>
            <a:ext cx="1500419" cy="1307419"/>
          </a:xfrm>
          <a:prstGeom prst="rect">
            <a:avLst/>
          </a:prstGeom>
        </p:spPr>
      </p:pic>
      <p:pic>
        <p:nvPicPr>
          <p:cNvPr id="11" name="Picture 63">
            <a:extLst>
              <a:ext uri="{FF2B5EF4-FFF2-40B4-BE49-F238E27FC236}">
                <a16:creationId xmlns:a16="http://schemas.microsoft.com/office/drawing/2014/main" id="{BAD770AA-E596-4449-A4FC-3C7279673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962" y="4388952"/>
            <a:ext cx="1735016" cy="755242"/>
          </a:xfrm>
          <a:prstGeom prst="rect">
            <a:avLst/>
          </a:prstGeom>
        </p:spPr>
      </p:pic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7AFBDD6E-CBB3-4D26-8D6A-C0F41CA1F726}"/>
              </a:ext>
            </a:extLst>
          </p:cNvPr>
          <p:cNvGraphicFramePr>
            <a:graphicFrameLocks noGrp="1"/>
          </p:cNvGraphicFramePr>
          <p:nvPr/>
        </p:nvGraphicFramePr>
        <p:xfrm>
          <a:off x="3062141" y="3893193"/>
          <a:ext cx="8555400" cy="2320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080">
                  <a:extLst>
                    <a:ext uri="{9D8B030D-6E8A-4147-A177-3AD203B41FA5}">
                      <a16:colId xmlns:a16="http://schemas.microsoft.com/office/drawing/2014/main" val="202127277"/>
                    </a:ext>
                  </a:extLst>
                </a:gridCol>
                <a:gridCol w="1570718">
                  <a:extLst>
                    <a:ext uri="{9D8B030D-6E8A-4147-A177-3AD203B41FA5}">
                      <a16:colId xmlns:a16="http://schemas.microsoft.com/office/drawing/2014/main" val="3885396520"/>
                    </a:ext>
                  </a:extLst>
                </a:gridCol>
                <a:gridCol w="1665167">
                  <a:extLst>
                    <a:ext uri="{9D8B030D-6E8A-4147-A177-3AD203B41FA5}">
                      <a16:colId xmlns:a16="http://schemas.microsoft.com/office/drawing/2014/main" val="2163697686"/>
                    </a:ext>
                  </a:extLst>
                </a:gridCol>
                <a:gridCol w="1572660">
                  <a:extLst>
                    <a:ext uri="{9D8B030D-6E8A-4147-A177-3AD203B41FA5}">
                      <a16:colId xmlns:a16="http://schemas.microsoft.com/office/drawing/2014/main" val="3425210082"/>
                    </a:ext>
                  </a:extLst>
                </a:gridCol>
                <a:gridCol w="2035775">
                  <a:extLst>
                    <a:ext uri="{9D8B030D-6E8A-4147-A177-3AD203B41FA5}">
                      <a16:colId xmlns:a16="http://schemas.microsoft.com/office/drawing/2014/main" val="3954886178"/>
                    </a:ext>
                  </a:extLst>
                </a:gridCol>
              </a:tblGrid>
              <a:tr h="488235">
                <a:tc>
                  <a:txBody>
                    <a:bodyPr/>
                    <a:lstStyle/>
                    <a:p>
                      <a:r>
                        <a:rPr lang="nl-BE" sz="1400" dirty="0"/>
                        <a:t>Biomarker</a:t>
                      </a:r>
                      <a:br>
                        <a:rPr lang="nl-BE" sz="1400" dirty="0"/>
                      </a:br>
                      <a:r>
                        <a:rPr lang="nl-BE" sz="1400" dirty="0"/>
                        <a:t>(Sensor)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Healthy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COPD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Ref.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65289"/>
                  </a:ext>
                </a:extLst>
              </a:tr>
              <a:tr h="488235">
                <a:tc>
                  <a:txBody>
                    <a:bodyPr/>
                    <a:lstStyle/>
                    <a:p>
                      <a:r>
                        <a:rPr lang="nl-BE" sz="1400" b="1" dirty="0"/>
                        <a:t>Hexanal</a:t>
                      </a:r>
                      <a:br>
                        <a:rPr lang="nl-BE" sz="1400" b="1" dirty="0"/>
                      </a:br>
                      <a:r>
                        <a:rPr lang="nl-BE" sz="1400" b="1" dirty="0"/>
                        <a:t>(MIP)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14.2 ± 3.5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63.5 ± 4.4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/>
                        <a:t>Corradi et al. (2003)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41699"/>
                  </a:ext>
                </a:extLst>
              </a:tr>
              <a:tr h="601934">
                <a:tc>
                  <a:txBody>
                    <a:bodyPr/>
                    <a:lstStyle/>
                    <a:p>
                      <a:r>
                        <a:rPr lang="nl-BE" sz="1400" b="1" dirty="0"/>
                        <a:t>Nitrotyrosine</a:t>
                      </a:r>
                      <a:br>
                        <a:rPr lang="nl-BE" sz="1400" b="1" dirty="0"/>
                      </a:br>
                      <a:r>
                        <a:rPr lang="nl-BE" sz="1400" b="1" dirty="0"/>
                        <a:t>(MIP + aptamer)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3.5 ± 2.9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5.5 ± 2.4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111.8 ± 6.6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Lee et al. (2014)</a:t>
                      </a:r>
                    </a:p>
                    <a:p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Balint et al. (2001)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917618"/>
                  </a:ext>
                </a:extLst>
              </a:tr>
              <a:tr h="682192">
                <a:tc>
                  <a:txBody>
                    <a:bodyPr/>
                    <a:lstStyle/>
                    <a:p>
                      <a:r>
                        <a:rPr lang="nl-BE" sz="1400" b="1" dirty="0"/>
                        <a:t>Neutrophil elastase</a:t>
                      </a:r>
                      <a:br>
                        <a:rPr lang="nl-BE" sz="1400" b="1" dirty="0"/>
                      </a:br>
                      <a:r>
                        <a:rPr lang="nl-BE" sz="1400" b="1" dirty="0"/>
                        <a:t>(Aptamer)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61.0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132.2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Fila et al. (2008)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317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432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01F7F44C-0FAF-44A1-A126-3AA03BFC3A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2606" y="1616285"/>
            <a:ext cx="944209" cy="218976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4171B7C-2B15-0445-99D8-3CC56C8EC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DED8-A52F-734C-904E-54829A63AD48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B5B4258-2D89-714F-BE67-F00DAB600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WP3 </a:t>
            </a:r>
            <a:r>
              <a:rPr lang="fr-FR" dirty="0" err="1"/>
              <a:t>achievements</a:t>
            </a: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833A2C65-3AF6-9B45-A623-854D0939D37C}"/>
              </a:ext>
            </a:extLst>
          </p:cNvPr>
          <p:cNvCxnSpPr>
            <a:cxnSpLocks/>
          </p:cNvCxnSpPr>
          <p:nvPr/>
        </p:nvCxnSpPr>
        <p:spPr>
          <a:xfrm>
            <a:off x="359999" y="1089317"/>
            <a:ext cx="11471999" cy="0"/>
          </a:xfrm>
          <a:prstGeom prst="line">
            <a:avLst/>
          </a:prstGeom>
          <a:ln w="25400">
            <a:gradFill>
              <a:gsLst>
                <a:gs pos="0">
                  <a:srgbClr val="83BB26"/>
                </a:gs>
                <a:gs pos="100000">
                  <a:srgbClr val="E61B7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58798" y="1089317"/>
            <a:ext cx="114732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ontserrat"/>
              </a:rPr>
              <a:t>Task 3.2: Development of a biomarker toolbox (M01-M48)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Montserrat"/>
              </a:rPr>
              <a:t>Lead: P09-FhG-ICT, Contributors: P09-FhG Institutes, P11-KUL</a:t>
            </a:r>
            <a:endParaRPr lang="fr-FR" sz="2400" dirty="0">
              <a:latin typeface="Montserrat"/>
            </a:endParaRPr>
          </a:p>
          <a:p>
            <a:pPr marL="342900" indent="-342900">
              <a:buBlip>
                <a:blip r:embed="rId3"/>
              </a:buBlip>
            </a:pPr>
            <a:r>
              <a:rPr lang="en-US" sz="2200" dirty="0">
                <a:latin typeface="Montserrat"/>
              </a:rPr>
              <a:t>Selective coatings for the sensors and coating technique has been </a:t>
            </a:r>
            <a:br>
              <a:rPr lang="en-US" sz="2200" dirty="0">
                <a:latin typeface="Montserrat"/>
              </a:rPr>
            </a:br>
            <a:r>
              <a:rPr lang="en-US" sz="2200" dirty="0">
                <a:latin typeface="Montserrat"/>
              </a:rPr>
              <a:t>developed (ICT, KUL)</a:t>
            </a:r>
          </a:p>
          <a:p>
            <a:pPr marL="342900" indent="-342900">
              <a:buBlip>
                <a:blip r:embed="rId3"/>
              </a:buBlip>
            </a:pPr>
            <a:r>
              <a:rPr lang="en-US" sz="2200" dirty="0">
                <a:latin typeface="Montserrat"/>
              </a:rPr>
              <a:t>Transfer to the impedance sensors at KUL started in M19. </a:t>
            </a:r>
          </a:p>
          <a:p>
            <a:pPr marL="342900" indent="-342900">
              <a:buBlip>
                <a:blip r:embed="rId3"/>
              </a:buBlip>
            </a:pPr>
            <a:r>
              <a:rPr lang="en-US" sz="2200" dirty="0">
                <a:latin typeface="Montserrat"/>
              </a:rPr>
              <a:t>For </a:t>
            </a:r>
            <a:r>
              <a:rPr lang="en-US" sz="2200" dirty="0" err="1">
                <a:latin typeface="Montserrat"/>
              </a:rPr>
              <a:t>Nitrotyrosine</a:t>
            </a:r>
            <a:r>
              <a:rPr lang="en-US" sz="2200" dirty="0">
                <a:latin typeface="Montserrat"/>
              </a:rPr>
              <a:t> and Neutrophil elastase (redundancy) aptamers </a:t>
            </a:r>
            <a:br>
              <a:rPr lang="en-US" sz="2200" dirty="0">
                <a:latin typeface="Montserrat"/>
              </a:rPr>
            </a:br>
            <a:r>
              <a:rPr lang="en-US" sz="2200" dirty="0">
                <a:latin typeface="Montserrat"/>
              </a:rPr>
              <a:t>are under development at </a:t>
            </a:r>
            <a:r>
              <a:rPr lang="en-US" sz="2200" dirty="0" err="1">
                <a:latin typeface="Montserrat"/>
              </a:rPr>
              <a:t>FhG</a:t>
            </a:r>
            <a:r>
              <a:rPr lang="en-US" sz="2200" dirty="0">
                <a:latin typeface="Montserrat"/>
              </a:rPr>
              <a:t> IZI-BB. </a:t>
            </a:r>
          </a:p>
          <a:p>
            <a:pPr marL="342900" indent="-342900">
              <a:buBlip>
                <a:blip r:embed="rId3"/>
              </a:buBlip>
            </a:pPr>
            <a:r>
              <a:rPr lang="en-US" sz="2200" dirty="0">
                <a:latin typeface="Montserrat"/>
              </a:rPr>
              <a:t>Instrumentation:</a:t>
            </a:r>
          </a:p>
          <a:p>
            <a:pPr marL="800100" lvl="1" indent="-342900">
              <a:buBlip>
                <a:blip r:embed="rId3"/>
              </a:buBlip>
            </a:pPr>
            <a:r>
              <a:rPr lang="en-US" sz="2200" dirty="0">
                <a:latin typeface="Montserrat"/>
              </a:rPr>
              <a:t>A </a:t>
            </a:r>
            <a:r>
              <a:rPr lang="en-US" sz="2200" dirty="0" err="1">
                <a:latin typeface="Montserrat"/>
              </a:rPr>
              <a:t>sterilizable</a:t>
            </a:r>
            <a:r>
              <a:rPr lang="en-US" sz="2200" dirty="0">
                <a:latin typeface="Montserrat"/>
              </a:rPr>
              <a:t> condensation tool to collect 2 mL EBC </a:t>
            </a:r>
            <a:br>
              <a:rPr lang="en-US" sz="2200" dirty="0">
                <a:latin typeface="Montserrat"/>
              </a:rPr>
            </a:br>
            <a:r>
              <a:rPr lang="en-US" sz="2200" dirty="0">
                <a:latin typeface="Montserrat"/>
              </a:rPr>
              <a:t>per sample is available (KUL)</a:t>
            </a:r>
          </a:p>
          <a:p>
            <a:pPr marL="800100" lvl="1" indent="-342900">
              <a:buBlip>
                <a:blip r:embed="rId3"/>
              </a:buBlip>
            </a:pPr>
            <a:r>
              <a:rPr lang="en-US" sz="2200" dirty="0" err="1">
                <a:latin typeface="Montserrat"/>
              </a:rPr>
              <a:t>Biosensing</a:t>
            </a:r>
            <a:r>
              <a:rPr lang="en-US" sz="2200" dirty="0">
                <a:latin typeface="Montserrat"/>
              </a:rPr>
              <a:t> chips with four sensing spots </a:t>
            </a:r>
            <a:br>
              <a:rPr lang="en-US" sz="2200" dirty="0">
                <a:latin typeface="Montserrat"/>
              </a:rPr>
            </a:br>
            <a:r>
              <a:rPr lang="en-US" sz="2200" dirty="0">
                <a:latin typeface="Montserrat"/>
              </a:rPr>
              <a:t>for three different biomarkers plus a </a:t>
            </a:r>
            <a:br>
              <a:rPr lang="en-US" sz="2200" dirty="0">
                <a:latin typeface="Montserrat"/>
              </a:rPr>
            </a:br>
            <a:r>
              <a:rPr lang="en-US" sz="2200" dirty="0">
                <a:latin typeface="Montserrat"/>
              </a:rPr>
              <a:t>reference electrode ready (KUL) </a:t>
            </a:r>
          </a:p>
          <a:p>
            <a:pPr marL="800100" lvl="1" indent="-342900">
              <a:buBlip>
                <a:blip r:embed="rId3"/>
              </a:buBlip>
            </a:pPr>
            <a:r>
              <a:rPr lang="en-US" sz="2200" dirty="0">
                <a:latin typeface="Montserrat"/>
              </a:rPr>
              <a:t>Prototype of measuring device ready to use</a:t>
            </a:r>
            <a:endParaRPr lang="fr-FR" sz="2200" dirty="0">
              <a:latin typeface="Montserrat" pitchFamily="2" charset="77"/>
            </a:endParaRPr>
          </a:p>
        </p:txBody>
      </p:sp>
      <p:pic>
        <p:nvPicPr>
          <p:cNvPr id="13" name="Picture 12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5153DC2B-6798-4070-BE31-C21F6EBC59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5413" y="3976514"/>
            <a:ext cx="2697787" cy="2535414"/>
          </a:xfrm>
          <a:prstGeom prst="rect">
            <a:avLst/>
          </a:prstGeom>
        </p:spPr>
      </p:pic>
      <p:sp>
        <p:nvSpPr>
          <p:cNvPr id="14" name="Abgerundete rechteckige Legende 13"/>
          <p:cNvSpPr/>
          <p:nvPr/>
        </p:nvSpPr>
        <p:spPr>
          <a:xfrm>
            <a:off x="9544017" y="5678755"/>
            <a:ext cx="1078615" cy="1003639"/>
          </a:xfrm>
          <a:prstGeom prst="wedgeRoundRectCallout">
            <a:avLst>
              <a:gd name="adj1" fmla="val 68058"/>
              <a:gd name="adj2" fmla="val -6818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dirty="0">
              <a:latin typeface="Montserrat" pitchFamily="2" charset="77"/>
            </a:endParaRPr>
          </a:p>
        </p:txBody>
      </p:sp>
      <p:pic>
        <p:nvPicPr>
          <p:cNvPr id="15" name="Picture 8" descr="A picture containing text, yellow, indoor&#10;&#10;Description automatically generated">
            <a:extLst>
              <a:ext uri="{FF2B5EF4-FFF2-40B4-BE49-F238E27FC236}">
                <a16:creationId xmlns:a16="http://schemas.microsoft.com/office/drawing/2014/main" id="{020A0EF9-A84E-4273-A6A9-F6E61EC5847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4711" y="5823340"/>
            <a:ext cx="1037405" cy="769816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8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8D74CFC1-D3E9-4355-B283-80DA96AC83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147" t="14850" r="14639" b="16070"/>
          <a:stretch/>
        </p:blipFill>
        <p:spPr>
          <a:xfrm>
            <a:off x="7393524" y="4711692"/>
            <a:ext cx="1800737" cy="1934125"/>
          </a:xfrm>
          <a:prstGeom prst="rect">
            <a:avLst/>
          </a:prstGeom>
        </p:spPr>
      </p:pic>
      <p:pic>
        <p:nvPicPr>
          <p:cNvPr id="11" name="Picture 19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766F062E-8ABA-4B5F-98A1-2F8B2201D5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9883" y="1357307"/>
            <a:ext cx="1617005" cy="243931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2636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3748C28-2618-874D-8F1A-C7EE7E31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DED8-A52F-734C-904E-54829A63AD48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29F2C6F-77B4-AD46-94DF-69CD1CB07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962C76"/>
                </a:solidFill>
              </a:rPr>
              <a:t>WP3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C49BE7D-9B9B-AB43-890C-838466F8D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>
                <a:solidFill>
                  <a:srgbClr val="E61B72"/>
                </a:solidFill>
              </a:rPr>
              <a:t>WP3 </a:t>
            </a:r>
            <a:r>
              <a:rPr lang="fr-FR" dirty="0" err="1">
                <a:solidFill>
                  <a:srgbClr val="E61B72"/>
                </a:solidFill>
              </a:rPr>
              <a:t>deliverables</a:t>
            </a:r>
            <a:endParaRPr lang="fr-FR" dirty="0">
              <a:solidFill>
                <a:srgbClr val="E61B72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25CED78-FC60-A246-894D-7C46F9E92697}"/>
              </a:ext>
            </a:extLst>
          </p:cNvPr>
          <p:cNvCxnSpPr>
            <a:cxnSpLocks/>
          </p:cNvCxnSpPr>
          <p:nvPr/>
        </p:nvCxnSpPr>
        <p:spPr>
          <a:xfrm>
            <a:off x="359999" y="1259913"/>
            <a:ext cx="11471999" cy="0"/>
          </a:xfrm>
          <a:prstGeom prst="line">
            <a:avLst/>
          </a:prstGeom>
          <a:ln w="25400">
            <a:gradFill>
              <a:gsLst>
                <a:gs pos="0">
                  <a:srgbClr val="83BB26"/>
                </a:gs>
                <a:gs pos="100000">
                  <a:srgbClr val="E61B7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7819D6DC-73E4-4650-97B1-FE3A1C1E8E5B}"/>
              </a:ext>
            </a:extLst>
          </p:cNvPr>
          <p:cNvSpPr txBox="1"/>
          <p:nvPr/>
        </p:nvSpPr>
        <p:spPr>
          <a:xfrm>
            <a:off x="1651379" y="1992573"/>
            <a:ext cx="5827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>
                <a:latin typeface="Montserrat" pitchFamily="2" charset="77"/>
              </a:rPr>
              <a:t>No </a:t>
            </a:r>
            <a:r>
              <a:rPr lang="fr-FR" sz="2800" dirty="0" err="1">
                <a:latin typeface="Montserrat" pitchFamily="2" charset="77"/>
              </a:rPr>
              <a:t>deliverables</a:t>
            </a:r>
            <a:r>
              <a:rPr lang="fr-FR" sz="2800" dirty="0">
                <a:latin typeface="Montserrat" pitchFamily="2" charset="77"/>
              </a:rPr>
              <a:t> in </a:t>
            </a:r>
            <a:r>
              <a:rPr lang="fr-FR" sz="2800" dirty="0" err="1">
                <a:latin typeface="Montserrat" pitchFamily="2" charset="77"/>
              </a:rPr>
              <a:t>period</a:t>
            </a:r>
            <a:r>
              <a:rPr lang="fr-FR" sz="2800" dirty="0">
                <a:latin typeface="Montserrat" pitchFamily="2" charset="77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755187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3748C28-2618-874D-8F1A-C7EE7E31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DED8-A52F-734C-904E-54829A63AD48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29F2C6F-77B4-AD46-94DF-69CD1CB07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962C76"/>
                </a:solidFill>
              </a:rPr>
              <a:t>WP3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C49BE7D-9B9B-AB43-890C-838466F8D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>
                <a:solidFill>
                  <a:srgbClr val="E61B72"/>
                </a:solidFill>
              </a:rPr>
              <a:t>WP3 </a:t>
            </a:r>
            <a:r>
              <a:rPr lang="fr-FR" dirty="0" err="1">
                <a:solidFill>
                  <a:srgbClr val="E61B72"/>
                </a:solidFill>
              </a:rPr>
              <a:t>Milestones</a:t>
            </a:r>
            <a:endParaRPr lang="fr-FR" dirty="0">
              <a:solidFill>
                <a:srgbClr val="E61B72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25CED78-FC60-A246-894D-7C46F9E92697}"/>
              </a:ext>
            </a:extLst>
          </p:cNvPr>
          <p:cNvCxnSpPr>
            <a:cxnSpLocks/>
          </p:cNvCxnSpPr>
          <p:nvPr/>
        </p:nvCxnSpPr>
        <p:spPr>
          <a:xfrm>
            <a:off x="359999" y="1259913"/>
            <a:ext cx="11471999" cy="0"/>
          </a:xfrm>
          <a:prstGeom prst="line">
            <a:avLst/>
          </a:prstGeom>
          <a:ln w="25400">
            <a:gradFill>
              <a:gsLst>
                <a:gs pos="0">
                  <a:srgbClr val="83BB26"/>
                </a:gs>
                <a:gs pos="100000">
                  <a:srgbClr val="E61B7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2DCE965D-1315-4BB7-A86E-3E7B546929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419600"/>
              </p:ext>
            </p:extLst>
          </p:nvPr>
        </p:nvGraphicFramePr>
        <p:xfrm>
          <a:off x="601895" y="1679165"/>
          <a:ext cx="10515600" cy="3291840"/>
        </p:xfrm>
        <a:graphic>
          <a:graphicData uri="http://schemas.openxmlformats.org/drawingml/2006/table">
            <a:tbl>
              <a:tblPr/>
              <a:tblGrid>
                <a:gridCol w="598838">
                  <a:extLst>
                    <a:ext uri="{9D8B030D-6E8A-4147-A177-3AD203B41FA5}">
                      <a16:colId xmlns:a16="http://schemas.microsoft.com/office/drawing/2014/main" val="4120826490"/>
                    </a:ext>
                  </a:extLst>
                </a:gridCol>
                <a:gridCol w="2384949">
                  <a:extLst>
                    <a:ext uri="{9D8B030D-6E8A-4147-A177-3AD203B41FA5}">
                      <a16:colId xmlns:a16="http://schemas.microsoft.com/office/drawing/2014/main" val="683999664"/>
                    </a:ext>
                  </a:extLst>
                </a:gridCol>
                <a:gridCol w="462337">
                  <a:extLst>
                    <a:ext uri="{9D8B030D-6E8A-4147-A177-3AD203B41FA5}">
                      <a16:colId xmlns:a16="http://schemas.microsoft.com/office/drawing/2014/main" val="148036964"/>
                    </a:ext>
                  </a:extLst>
                </a:gridCol>
                <a:gridCol w="750013">
                  <a:extLst>
                    <a:ext uri="{9D8B030D-6E8A-4147-A177-3AD203B41FA5}">
                      <a16:colId xmlns:a16="http://schemas.microsoft.com/office/drawing/2014/main" val="3922786173"/>
                    </a:ext>
                  </a:extLst>
                </a:gridCol>
                <a:gridCol w="883578">
                  <a:extLst>
                    <a:ext uri="{9D8B030D-6E8A-4147-A177-3AD203B41FA5}">
                      <a16:colId xmlns:a16="http://schemas.microsoft.com/office/drawing/2014/main" val="3160991653"/>
                    </a:ext>
                  </a:extLst>
                </a:gridCol>
                <a:gridCol w="1530849">
                  <a:extLst>
                    <a:ext uri="{9D8B030D-6E8A-4147-A177-3AD203B41FA5}">
                      <a16:colId xmlns:a16="http://schemas.microsoft.com/office/drawing/2014/main" val="1716573965"/>
                    </a:ext>
                  </a:extLst>
                </a:gridCol>
                <a:gridCol w="965771">
                  <a:extLst>
                    <a:ext uri="{9D8B030D-6E8A-4147-A177-3AD203B41FA5}">
                      <a16:colId xmlns:a16="http://schemas.microsoft.com/office/drawing/2014/main" val="2040354364"/>
                    </a:ext>
                  </a:extLst>
                </a:gridCol>
                <a:gridCol w="2939265">
                  <a:extLst>
                    <a:ext uri="{9D8B030D-6E8A-4147-A177-3AD203B41FA5}">
                      <a16:colId xmlns:a16="http://schemas.microsoft.com/office/drawing/2014/main" val="2940514413"/>
                    </a:ext>
                  </a:extLst>
                </a:gridCol>
              </a:tblGrid>
              <a:tr h="71860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Milestone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WP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due date (</a:t>
                      </a:r>
                      <a:r>
                        <a:rPr lang="fr-F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DoA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Partners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Actual / Forecast delivery date</a:t>
                      </a:r>
                      <a:b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(day/month/year)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Status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fr-F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achieved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 not </a:t>
                      </a:r>
                      <a:r>
                        <a:rPr lang="fr-F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achieved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Comments Report 1</a:t>
                      </a:r>
                      <a:b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482165"/>
                  </a:ext>
                </a:extLst>
              </a:tr>
              <a:tr h="18863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MS6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Environment Toolbox specification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P09 FhG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992116"/>
                  </a:ext>
                </a:extLst>
              </a:tr>
              <a:tr h="7904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MS8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Biomarker toolbox for exhaled air(healthy volunteers)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P09 </a:t>
                      </a:r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FhG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there will be a delay of 3 months for this Milestone, due to sanitary measures of COVID-19 pandemic, but the overall workplan will not be impacted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716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465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4171B7C-2B15-0445-99D8-3CC56C8EC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DED8-A52F-734C-904E-54829A63AD48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B5B4258-2D89-714F-BE67-F00DAB600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WP3</a:t>
            </a:r>
            <a:br>
              <a:rPr lang="fr-FR" dirty="0"/>
            </a:br>
            <a:r>
              <a:rPr lang="fr-FR" dirty="0"/>
              <a:t>Management</a:t>
            </a:r>
            <a:br>
              <a:rPr lang="fr-FR" dirty="0"/>
            </a:b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833A2C65-3AF6-9B45-A623-854D0939D37C}"/>
              </a:ext>
            </a:extLst>
          </p:cNvPr>
          <p:cNvCxnSpPr>
            <a:cxnSpLocks/>
          </p:cNvCxnSpPr>
          <p:nvPr/>
        </p:nvCxnSpPr>
        <p:spPr>
          <a:xfrm>
            <a:off x="359999" y="1089317"/>
            <a:ext cx="11471999" cy="0"/>
          </a:xfrm>
          <a:prstGeom prst="line">
            <a:avLst/>
          </a:prstGeom>
          <a:ln w="25400">
            <a:gradFill>
              <a:gsLst>
                <a:gs pos="0">
                  <a:srgbClr val="83BB26"/>
                </a:gs>
                <a:gs pos="100000">
                  <a:srgbClr val="E61B7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60000" y="1195328"/>
            <a:ext cx="1147320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b="1" dirty="0" err="1">
                <a:latin typeface="Montserrat" pitchFamily="2" charset="77"/>
              </a:rPr>
              <a:t>Decisions</a:t>
            </a:r>
            <a:r>
              <a:rPr lang="fr-FR" sz="2800" b="1" dirty="0">
                <a:latin typeface="Montserrat" pitchFamily="2" charset="77"/>
              </a:rPr>
              <a:t>/actions to be </a:t>
            </a:r>
            <a:r>
              <a:rPr lang="fr-FR" sz="2800" b="1" dirty="0" err="1">
                <a:latin typeface="Montserrat" pitchFamily="2" charset="77"/>
              </a:rPr>
              <a:t>taken</a:t>
            </a:r>
            <a:r>
              <a:rPr lang="fr-FR" sz="2800" b="1" dirty="0">
                <a:latin typeface="Montserrat" pitchFamily="2" charset="77"/>
              </a:rPr>
              <a:t> </a:t>
            </a:r>
            <a:r>
              <a:rPr lang="fr-FR" sz="2800" b="1" dirty="0" err="1">
                <a:latin typeface="Montserrat" pitchFamily="2" charset="77"/>
              </a:rPr>
              <a:t>within</a:t>
            </a:r>
            <a:r>
              <a:rPr lang="fr-FR" sz="2800" b="1" dirty="0">
                <a:latin typeface="Montserrat" pitchFamily="2" charset="77"/>
              </a:rPr>
              <a:t> the </a:t>
            </a:r>
            <a:r>
              <a:rPr lang="fr-FR" sz="2800" b="1" dirty="0" err="1">
                <a:latin typeface="Montserrat" pitchFamily="2" charset="77"/>
              </a:rPr>
              <a:t>next</a:t>
            </a:r>
            <a:r>
              <a:rPr lang="fr-FR" sz="2800" b="1" dirty="0">
                <a:latin typeface="Montserrat" pitchFamily="2" charset="77"/>
              </a:rPr>
              <a:t> </a:t>
            </a:r>
            <a:r>
              <a:rPr lang="fr-FR" sz="2800" b="1" dirty="0" err="1">
                <a:latin typeface="Montserrat" pitchFamily="2" charset="77"/>
              </a:rPr>
              <a:t>months</a:t>
            </a:r>
            <a:r>
              <a:rPr lang="fr-FR" sz="2800" b="1" dirty="0">
                <a:latin typeface="Montserrat" pitchFamily="2" charset="77"/>
              </a:rPr>
              <a:t>:</a:t>
            </a:r>
          </a:p>
          <a:p>
            <a:endParaRPr lang="en-US" sz="2400" b="1" dirty="0">
              <a:latin typeface="Montserrat"/>
            </a:endParaRPr>
          </a:p>
          <a:p>
            <a:r>
              <a:rPr lang="en-US" sz="2400" b="1" dirty="0">
                <a:latin typeface="Montserrat"/>
              </a:rPr>
              <a:t>Development of an integrated sensor device (M43-M60)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It needs to be considered that the two systems assess processes, which happen on different time scales: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000" dirty="0"/>
              <a:t>The environmental sensor will need to monitor the exposure or the </a:t>
            </a:r>
            <a:r>
              <a:rPr lang="en-US" sz="2000" dirty="0" err="1"/>
              <a:t>exposome</a:t>
            </a:r>
            <a:r>
              <a:rPr lang="en-US" sz="2000" dirty="0"/>
              <a:t> in as much detail as possible to include changes in the environment due to the mobility of a subject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000" dirty="0"/>
              <a:t>The inflammatory response of the airways due to these environmental exposures is related to the cumulative concentrations of pollutants and potentially also to peak concentrations.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000" dirty="0"/>
              <a:t>Airway inflammation on the other hand is changing on rather longer scales. From experimental ozone exposures </a:t>
            </a:r>
            <a:r>
              <a:rPr lang="en-US" sz="2000" dirty="0" err="1"/>
              <a:t>FhG</a:t>
            </a:r>
            <a:r>
              <a:rPr lang="en-US" sz="2000" dirty="0"/>
              <a:t>-ITEM has evidence that first slight increases in markers can be observed starting 1-2 h after acute exposure of 3 h of ozone. 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000" dirty="0"/>
              <a:t>Its also known from chronic diseases like asthma, that the diurnal variation of airway inflammation has 2 peaks over 24 h, also indicating a longer time scale.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000" dirty="0"/>
              <a:t>Taken together it should be sufficient to assess airway inflammation once per day. </a:t>
            </a:r>
            <a:endParaRPr lang="fr-FR" sz="2000" dirty="0">
              <a:latin typeface="Montserrat"/>
            </a:endParaRPr>
          </a:p>
          <a:p>
            <a:pPr marL="342900" indent="-342900">
              <a:buBlip>
                <a:blip r:embed="rId2"/>
              </a:buBlip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0687871"/>
      </p:ext>
    </p:extLst>
  </p:cSld>
  <p:clrMapOvr>
    <a:masterClrMapping/>
  </p:clrMapOvr>
</p:sld>
</file>

<file path=ppt/theme/theme1.xml><?xml version="1.0" encoding="utf-8"?>
<a:theme xmlns:a="http://schemas.openxmlformats.org/drawingml/2006/main" name="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rgbClr val="962C76"/>
            </a:gs>
            <a:gs pos="100000">
              <a:srgbClr val="E61B72"/>
            </a:gs>
          </a:gsLst>
          <a:lin ang="0" scaled="0"/>
        </a:gra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defRPr dirty="0" smtClean="0">
            <a:latin typeface="Montserrat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>
            <a:latin typeface="Montserrat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1464</Words>
  <Application>Microsoft Office PowerPoint</Application>
  <PresentationFormat>Grand écran</PresentationFormat>
  <Paragraphs>399</Paragraphs>
  <Slides>14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Montserrat</vt:lpstr>
      <vt:lpstr>Times New Roman</vt:lpstr>
      <vt:lpstr>MAIN</vt:lpstr>
      <vt:lpstr>WP3 - Sensor Toolkit presented by </vt:lpstr>
      <vt:lpstr>WP3 Objectives for period 1 </vt:lpstr>
      <vt:lpstr>WP3 achievements</vt:lpstr>
      <vt:lpstr>WP3 achievements</vt:lpstr>
      <vt:lpstr>WP3 achievements</vt:lpstr>
      <vt:lpstr>WP3 achievements</vt:lpstr>
      <vt:lpstr>WP3</vt:lpstr>
      <vt:lpstr>WP3</vt:lpstr>
      <vt:lpstr>WP3 Management </vt:lpstr>
      <vt:lpstr>WP3 Management </vt:lpstr>
      <vt:lpstr>WP3 Scientific Management </vt:lpstr>
      <vt:lpstr>WP3 Outlook: Objectives for period 2 </vt:lpstr>
      <vt:lpstr>WP3 Outlook: Workplan period 2 </vt:lpstr>
      <vt:lpstr>WP3 Other issues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Charles Fèvre</dc:creator>
  <cp:lastModifiedBy>Kristina FIEDLER</cp:lastModifiedBy>
  <cp:revision>98</cp:revision>
  <dcterms:created xsi:type="dcterms:W3CDTF">2020-03-16T17:08:54Z</dcterms:created>
  <dcterms:modified xsi:type="dcterms:W3CDTF">2021-09-21T15:39:51Z</dcterms:modified>
</cp:coreProperties>
</file>