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0" r:id="rId3"/>
    <p:sldId id="280" r:id="rId4"/>
    <p:sldId id="281" r:id="rId5"/>
    <p:sldId id="271" r:id="rId6"/>
    <p:sldId id="277" r:id="rId7"/>
    <p:sldId id="266" r:id="rId8"/>
    <p:sldId id="272" r:id="rId9"/>
    <p:sldId id="273" r:id="rId10"/>
    <p:sldId id="274" r:id="rId11"/>
    <p:sldId id="275" r:id="rId12"/>
    <p:sldId id="27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62C76"/>
    <a:srgbClr val="E61B72"/>
    <a:srgbClr val="83BB26"/>
    <a:srgbClr val="587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5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832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1E6A6-0068-4316-9D51-545349FEF7DE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22C38-E9A5-4CB2-BFD7-5EB83C9B9EE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29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DAE67-FFF9-A846-9CB8-E44968AD0523}" type="datetimeFigureOut">
              <a:rPr lang="fr-FR" smtClean="0"/>
              <a:t>08/10/2021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1B9FC-4085-3D49-B8AB-73BABAA8BAB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8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B9FC-4085-3D49-B8AB-73BABAA8BAB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251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B9FC-4085-3D49-B8AB-73BABAA8BAB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08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extérieur, plante, arbre, conifère&#10;&#10;Description générée automatiquement">
            <a:extLst>
              <a:ext uri="{FF2B5EF4-FFF2-40B4-BE49-F238E27FC236}">
                <a16:creationId xmlns:a16="http://schemas.microsoft.com/office/drawing/2014/main" id="{163047BA-A142-EF45-8BBF-82EABEE0A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58" b="77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311745B-3F9C-964A-A039-539D1784E859}"/>
              </a:ext>
            </a:extLst>
          </p:cNvPr>
          <p:cNvSpPr/>
          <p:nvPr userDrawn="1"/>
        </p:nvSpPr>
        <p:spPr>
          <a:xfrm>
            <a:off x="0" y="0"/>
            <a:ext cx="1015876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8DB153-8AFE-C848-B00E-D9DB19DA136F}"/>
              </a:ext>
            </a:extLst>
          </p:cNvPr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gradFill>
            <a:gsLst>
              <a:gs pos="0">
                <a:srgbClr val="83BB2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3011310-2F4E-C042-9946-8C3BBC9F58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0000" y="2160000"/>
            <a:ext cx="5400000" cy="2312563"/>
          </a:xfrm>
          <a:prstGeom prst="rect">
            <a:avLst/>
          </a:prstGeom>
        </p:spPr>
      </p:pic>
      <p:pic>
        <p:nvPicPr>
          <p:cNvPr id="15" name="Image 14" descr="Une image contenant parapluie&#10;&#10;Description générée automatiquement">
            <a:extLst>
              <a:ext uri="{FF2B5EF4-FFF2-40B4-BE49-F238E27FC236}">
                <a16:creationId xmlns:a16="http://schemas.microsoft.com/office/drawing/2014/main" id="{AEC6808D-1362-CC4C-BF04-61DF76BEAE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6423" y="1667998"/>
            <a:ext cx="3973906" cy="35220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1FA854-9EE4-694E-AE67-61BEF5374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08888" y="4122549"/>
            <a:ext cx="4296244" cy="13479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/>
            </a:lvl1pPr>
          </a:lstStyle>
          <a:p>
            <a:r>
              <a:rPr lang="fr-FR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83DDD-D961-EA46-BA2E-5DB764643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08888" y="5558434"/>
            <a:ext cx="2121756" cy="367005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effectLst>
            <a:softEdge rad="0"/>
          </a:effectLst>
        </p:spPr>
        <p:txBody>
          <a:bodyPr wrap="square" lIns="72000" tIns="72000" rIns="72000" bIns="72000" anchor="ctr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 TITLE, DATE,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0578E0-5149-6549-ADC4-6CF47D8999F5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This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project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has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received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funding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from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the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European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Union’s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Horizon 2020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research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and innovation programme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under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grant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agreement No 874753</a:t>
            </a:r>
            <a:endParaRPr lang="fr-FR" sz="1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9CA9071-C488-EF46-B90C-99842D88B3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273" y="6511004"/>
            <a:ext cx="340196" cy="2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5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1833374"/>
            <a:ext cx="11471634" cy="4351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885356"/>
            <a:ext cx="11473202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9315F1-7930-AE4D-AABF-6D3CC85B16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EF52D-08E0-2849-8DFA-55768A0DC5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91145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55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1833374"/>
            <a:ext cx="11471634" cy="4351338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885356"/>
            <a:ext cx="11473202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9315F1-7930-AE4D-AABF-6D3CC85B16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EF52D-08E0-2849-8DFA-55768A0DC5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91145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6923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1833374"/>
            <a:ext cx="11471634" cy="4351338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885356"/>
            <a:ext cx="11473202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3A9315F1-7930-AE4D-AABF-6D3CC85B163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199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2EF52D-08E0-2849-8DFA-55768A0DC5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91145" y="2330605"/>
            <a:ext cx="5038493" cy="3423424"/>
          </a:xfrm>
          <a:prstGeom prst="rect">
            <a:avLst/>
          </a:prstGeom>
        </p:spPr>
        <p:txBody>
          <a:bodyPr/>
          <a:lstStyle>
            <a:lvl1pPr marL="457200" indent="-457200">
              <a:buSzPct val="200000"/>
              <a:buFont typeface="+mj-lt"/>
              <a:buAutoNum type="arabicPeriod"/>
              <a:defRPr sz="19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Cliquez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490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1833373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2186762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5" y="724830"/>
            <a:ext cx="4932188" cy="5408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5988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1833373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2186762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5" y="724830"/>
            <a:ext cx="4932188" cy="54083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0575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0713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4" y="0"/>
            <a:ext cx="564834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rgbClr val="E61B7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3813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2400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5B5D287-174B-BD4B-9246-F275A5046B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34614" y="0"/>
            <a:ext cx="564834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 err="1"/>
              <a:t>Add</a:t>
            </a:r>
            <a:endParaRPr lang="fr-FR" dirty="0"/>
          </a:p>
          <a:p>
            <a:pPr lvl="0"/>
            <a:r>
              <a:rPr lang="fr-FR" dirty="0"/>
              <a:t>Photo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rgbClr val="83BB26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26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6857999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2400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0021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0" y="1"/>
            <a:ext cx="12191632" cy="6857999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42FEE39F-1435-4749-BCE4-E5554EC28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8146" y="1742400"/>
            <a:ext cx="4757854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CHAPTER TITLE</a:t>
            </a:r>
          </a:p>
        </p:txBody>
      </p:sp>
      <p:sp>
        <p:nvSpPr>
          <p:cNvPr id="17" name="Espace réservé du texte 11">
            <a:extLst>
              <a:ext uri="{FF2B5EF4-FFF2-40B4-BE49-F238E27FC236}">
                <a16:creationId xmlns:a16="http://schemas.microsoft.com/office/drawing/2014/main" id="{9D48201A-DE6B-6342-A7B0-BBC56CD8EB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255" y="493200"/>
            <a:ext cx="1156566" cy="108776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21100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54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DB153-8AFE-C848-B00E-D9DB19DA136F}"/>
              </a:ext>
            </a:extLst>
          </p:cNvPr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gradFill>
            <a:gsLst>
              <a:gs pos="0">
                <a:srgbClr val="83BB2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3011310-2F4E-C042-9946-8C3BBC9F58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1079999"/>
            <a:ext cx="6840000" cy="29292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1FA854-9EE4-694E-AE67-61BEF5374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5230" y="3651295"/>
            <a:ext cx="4296244" cy="13479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/>
            </a:lvl1pPr>
          </a:lstStyle>
          <a:p>
            <a:r>
              <a:rPr lang="fr-FR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83DDD-D961-EA46-BA2E-5DB764643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5230" y="5087180"/>
            <a:ext cx="2121756" cy="367005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effectLst>
            <a:softEdge rad="0"/>
          </a:effectLst>
        </p:spPr>
        <p:txBody>
          <a:bodyPr wrap="square" lIns="72000" tIns="72000" rIns="72000" bIns="72000" anchor="ctr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 TITLE, DATE, 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3C5D5-0D63-E14A-B6C6-DC2CFCE9D50D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71EF69-2238-6548-8AE0-BF1A8030E23A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This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project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has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received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funding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from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the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European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Union’s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Horizon 2020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research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and innovation programme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under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grant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agreement No 874753</a:t>
            </a:r>
            <a:endParaRPr lang="fr-FR" sz="1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F87493B-5A25-034A-8ED2-2C4209CFA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73" y="6511004"/>
            <a:ext cx="340196" cy="2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8DB153-8AFE-C848-B00E-D9DB19DA136F}"/>
              </a:ext>
            </a:extLst>
          </p:cNvPr>
          <p:cNvSpPr/>
          <p:nvPr userDrawn="1"/>
        </p:nvSpPr>
        <p:spPr>
          <a:xfrm>
            <a:off x="0" y="0"/>
            <a:ext cx="12192000" cy="90000"/>
          </a:xfrm>
          <a:prstGeom prst="rect">
            <a:avLst/>
          </a:prstGeom>
          <a:gradFill>
            <a:gsLst>
              <a:gs pos="0">
                <a:srgbClr val="83BB2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mètre&#10;&#10;Description générée automatiquement">
            <a:extLst>
              <a:ext uri="{FF2B5EF4-FFF2-40B4-BE49-F238E27FC236}">
                <a16:creationId xmlns:a16="http://schemas.microsoft.com/office/drawing/2014/main" id="{F3011310-2F4E-C042-9946-8C3BBC9F5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07" t="1970" r="59218"/>
          <a:stretch/>
        </p:blipFill>
        <p:spPr>
          <a:xfrm>
            <a:off x="-1" y="0"/>
            <a:ext cx="3624153" cy="38837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1FA854-9EE4-694E-AE67-61BEF53745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60904" y="3651295"/>
            <a:ext cx="4296244" cy="134794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/>
            </a:lvl1pPr>
          </a:lstStyle>
          <a:p>
            <a:r>
              <a:rPr lang="fr-FR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483DDD-D961-EA46-BA2E-5DB764643A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60904" y="5087180"/>
            <a:ext cx="2121756" cy="367005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effectLst>
            <a:softEdge rad="0"/>
          </a:effectLst>
        </p:spPr>
        <p:txBody>
          <a:bodyPr wrap="square" lIns="72000" tIns="72000" rIns="72000" bIns="72000" anchor="ctr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SUB TITLE, DATE, …</a:t>
            </a:r>
          </a:p>
        </p:txBody>
      </p:sp>
      <p:pic>
        <p:nvPicPr>
          <p:cNvPr id="6" name="Image 5" descr="Une image contenant mètre&#10;&#10;Description générée automatiquement">
            <a:extLst>
              <a:ext uri="{FF2B5EF4-FFF2-40B4-BE49-F238E27FC236}">
                <a16:creationId xmlns:a16="http://schemas.microsoft.com/office/drawing/2014/main" id="{30C2F215-EFFF-4446-B469-587B0F453E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715" t="24776" r="-613" b="24551"/>
          <a:stretch/>
        </p:blipFill>
        <p:spPr>
          <a:xfrm>
            <a:off x="4016300" y="1751119"/>
            <a:ext cx="3891776" cy="14843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9A4DF1-BDE2-A747-9C6B-445BFA1E55C0}"/>
              </a:ext>
            </a:extLst>
          </p:cNvPr>
          <p:cNvSpPr/>
          <p:nvPr userDrawn="1"/>
        </p:nvSpPr>
        <p:spPr>
          <a:xfrm>
            <a:off x="1" y="6389649"/>
            <a:ext cx="12192000" cy="4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algn="l"/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This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project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has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received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funding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from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the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European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Union’s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Horizon 2020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research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and innovation programme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under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</a:t>
            </a:r>
            <a:r>
              <a:rPr lang="fr-FR" sz="1000" b="0" i="1" u="none" strike="noStrike" kern="1200" dirty="0" err="1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grant</a:t>
            </a:r>
            <a:r>
              <a:rPr lang="fr-FR" sz="1000" b="0" i="1" u="none" strike="noStrike" kern="1200" dirty="0">
                <a:solidFill>
                  <a:schemeClr val="tx1"/>
                </a:solidFill>
                <a:effectLst/>
                <a:latin typeface="Montserrat" pitchFamily="2" charset="77"/>
                <a:ea typeface="+mn-ea"/>
                <a:cs typeface="+mn-cs"/>
              </a:rPr>
              <a:t> agreement No 874753</a:t>
            </a:r>
            <a:endParaRPr lang="fr-FR" sz="1000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CA3B2AD-4CAF-C944-952A-4E2CEECA0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73" y="6511004"/>
            <a:ext cx="340196" cy="2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E61B7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9999" y="1833374"/>
            <a:ext cx="1147163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6933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83BB26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9999" y="1833374"/>
            <a:ext cx="11471634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Montserrat" pitchFamily="2" charset="77"/>
              </a:defRPr>
            </a:lvl1pPr>
            <a:lvl2pPr>
              <a:defRPr>
                <a:latin typeface="Montserrat" pitchFamily="2" charset="77"/>
              </a:defRPr>
            </a:lvl2pPr>
            <a:lvl3pPr>
              <a:defRPr>
                <a:latin typeface="Montserrat" pitchFamily="2" charset="77"/>
              </a:defRPr>
            </a:lvl3pPr>
            <a:lvl4pPr>
              <a:defRPr>
                <a:latin typeface="Montserrat" pitchFamily="2" charset="77"/>
              </a:defRPr>
            </a:lvl4pPr>
            <a:lvl5pPr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9163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ink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962C76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E61B72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0363" y="1641810"/>
            <a:ext cx="11118578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Montserrat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292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1147320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587E19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788A4CD-4083-C64A-8568-23E919D47B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828353"/>
            <a:ext cx="11471635" cy="3650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600">
                <a:solidFill>
                  <a:srgbClr val="83BB26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9999" y="1833374"/>
            <a:ext cx="5505542" cy="4351338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240FE85-A2DC-8845-9D42-CC73411717A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6461" y="1833374"/>
            <a:ext cx="5505542" cy="4351338"/>
          </a:xfrm>
          <a:prstGeom prst="rect">
            <a:avLst/>
          </a:prstGeom>
          <a:ln w="50800">
            <a:solidFill>
              <a:srgbClr val="83BB26"/>
            </a:solidFill>
          </a:ln>
        </p:spPr>
        <p:txBody>
          <a:bodyPr lIns="360000" tIns="360000" rIns="360000" bIns="360000"/>
          <a:lstStyle>
            <a:lvl1pPr marL="2286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405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360001"/>
            <a:ext cx="11471634" cy="5824711"/>
          </a:xfrm>
          <a:prstGeom prst="rect">
            <a:avLst/>
          </a:prstGeom>
          <a:gradFill>
            <a:gsLst>
              <a:gs pos="0">
                <a:srgbClr val="962C76"/>
              </a:gs>
              <a:gs pos="100000">
                <a:srgbClr val="E61B7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5" y="885356"/>
            <a:ext cx="1063203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0527" y="1833374"/>
            <a:ext cx="10630578" cy="397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1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45ED22-25BE-FD4A-8B82-3012131B77D3}"/>
              </a:ext>
            </a:extLst>
          </p:cNvPr>
          <p:cNvSpPr/>
          <p:nvPr userDrawn="1"/>
        </p:nvSpPr>
        <p:spPr>
          <a:xfrm>
            <a:off x="359999" y="360001"/>
            <a:ext cx="11471634" cy="5824711"/>
          </a:xfrm>
          <a:prstGeom prst="rect">
            <a:avLst/>
          </a:prstGeom>
          <a:gradFill>
            <a:gsLst>
              <a:gs pos="0">
                <a:srgbClr val="587E19"/>
              </a:gs>
              <a:gs pos="100000">
                <a:srgbClr val="83BB2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92E-A28A-3240-80B9-4C50228F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3468" y="6441589"/>
            <a:ext cx="489488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fld id="{C726DED8-A52F-734C-904E-54829A63AD48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8E73AC1-84D9-EA48-82B6-AD81B2378C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0585" y="885356"/>
            <a:ext cx="10632030" cy="4226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9641FA85-665C-824A-8BA4-2D0596DF36F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0527" y="1833374"/>
            <a:ext cx="10630578" cy="39764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1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>
            <a:extLst>
              <a:ext uri="{FF2B5EF4-FFF2-40B4-BE49-F238E27FC236}">
                <a16:creationId xmlns:a16="http://schemas.microsoft.com/office/drawing/2014/main" id="{E5EBFCA6-9725-EA44-9496-69D1350EA55E}"/>
              </a:ext>
            </a:extLst>
          </p:cNvPr>
          <p:cNvSpPr/>
          <p:nvPr userDrawn="1"/>
        </p:nvSpPr>
        <p:spPr>
          <a:xfrm>
            <a:off x="11798730" y="6496749"/>
            <a:ext cx="271220" cy="271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dessin, alimentation, signe, horloge&#10;&#10;Description générée automatiquement">
            <a:extLst>
              <a:ext uri="{FF2B5EF4-FFF2-40B4-BE49-F238E27FC236}">
                <a16:creationId xmlns:a16="http://schemas.microsoft.com/office/drawing/2014/main" id="{29A059EC-90D7-B54C-AB20-44FA20BD8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b="41705"/>
          <a:stretch/>
        </p:blipFill>
        <p:spPr>
          <a:xfrm>
            <a:off x="148526" y="6550534"/>
            <a:ext cx="811474" cy="17823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B2BD916-7AD3-1749-ADA3-9487A4188B6F}"/>
              </a:ext>
            </a:extLst>
          </p:cNvPr>
          <p:cNvSpPr txBox="1"/>
          <p:nvPr userDrawn="1"/>
        </p:nvSpPr>
        <p:spPr>
          <a:xfrm>
            <a:off x="1092631" y="6527287"/>
            <a:ext cx="10562094" cy="17823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fr-FR" sz="1600" dirty="0" err="1">
                <a:latin typeface="Montserrat" pitchFamily="2" charset="77"/>
              </a:rPr>
              <a:t>Review</a:t>
            </a:r>
            <a:r>
              <a:rPr lang="fr-FR" sz="1600" dirty="0">
                <a:latin typeface="Montserrat" pitchFamily="2" charset="77"/>
              </a:rPr>
              <a:t> meeting 30/09/2021</a:t>
            </a:r>
          </a:p>
        </p:txBody>
      </p:sp>
    </p:spTree>
    <p:extLst>
      <p:ext uri="{BB962C8B-B14F-4D97-AF65-F5344CB8AC3E}">
        <p14:creationId xmlns:p14="http://schemas.microsoft.com/office/powerpoint/2010/main" val="123782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2" r:id="rId4"/>
    <p:sldLayoutId id="2147483650" r:id="rId5"/>
    <p:sldLayoutId id="2147483673" r:id="rId6"/>
    <p:sldLayoutId id="2147483674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66" r:id="rId13"/>
    <p:sldLayoutId id="2147483668" r:id="rId14"/>
    <p:sldLayoutId id="2147483667" r:id="rId15"/>
    <p:sldLayoutId id="2147483669" r:id="rId16"/>
    <p:sldLayoutId id="2147483670" r:id="rId17"/>
    <p:sldLayoutId id="2147483671" r:id="rId18"/>
    <p:sldLayoutId id="214748367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5EE00-9CF2-434F-8476-47B30C308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0904" y="3651295"/>
            <a:ext cx="5888314" cy="2143330"/>
          </a:xfrm>
        </p:spPr>
        <p:txBody>
          <a:bodyPr/>
          <a:lstStyle/>
          <a:p>
            <a:r>
              <a:rPr lang="en-US" dirty="0"/>
              <a:t>WP4 - Simulation of exposome in preclinical models </a:t>
            </a:r>
            <a:br>
              <a:rPr lang="en-US" dirty="0"/>
            </a:br>
            <a:r>
              <a:rPr lang="en-US" dirty="0"/>
              <a:t>presented by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6081DD-7F86-7A41-B8F8-E96F4E42E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0904" y="5406706"/>
            <a:ext cx="1233472" cy="373161"/>
          </a:xfrm>
        </p:spPr>
        <p:txBody>
          <a:bodyPr/>
          <a:lstStyle/>
          <a:p>
            <a:r>
              <a:rPr lang="fr-FR" dirty="0"/>
              <a:t>30/09/2021</a:t>
            </a:r>
          </a:p>
        </p:txBody>
      </p:sp>
    </p:spTree>
    <p:extLst>
      <p:ext uri="{BB962C8B-B14F-4D97-AF65-F5344CB8AC3E}">
        <p14:creationId xmlns:p14="http://schemas.microsoft.com/office/powerpoint/2010/main" val="1543249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</a:t>
            </a:r>
            <a:r>
              <a:rPr lang="fr-FR" dirty="0" err="1"/>
              <a:t>Scientific</a:t>
            </a:r>
            <a:r>
              <a:rPr lang="fr-FR" dirty="0"/>
              <a:t> Management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95614" y="1044985"/>
            <a:ext cx="11333468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latin typeface="Montserrat" pitchFamily="2" charset="77"/>
              </a:rPr>
              <a:t>Meetings </a:t>
            </a:r>
            <a:r>
              <a:rPr lang="fr-FR" sz="2800" b="1" dirty="0" err="1">
                <a:latin typeface="Montserrat" pitchFamily="2" charset="77"/>
              </a:rPr>
              <a:t>organised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#WP4 </a:t>
            </a:r>
            <a:r>
              <a:rPr lang="fr-FR" sz="2400" dirty="0" err="1">
                <a:latin typeface="Montserrat"/>
              </a:rPr>
              <a:t>monthly</a:t>
            </a:r>
            <a:r>
              <a:rPr lang="fr-FR" sz="2400" dirty="0">
                <a:latin typeface="Montserrat"/>
              </a:rPr>
              <a:t> meetings (</a:t>
            </a:r>
            <a:r>
              <a:rPr lang="fr-FR" sz="2400" dirty="0" err="1">
                <a:latin typeface="Montserrat"/>
              </a:rPr>
              <a:t>organized</a:t>
            </a:r>
            <a:r>
              <a:rPr lang="fr-FR" sz="2400" dirty="0">
                <a:latin typeface="Montserrat"/>
              </a:rPr>
              <a:t> on a </a:t>
            </a:r>
            <a:r>
              <a:rPr lang="fr-FR" sz="2400" dirty="0" err="1">
                <a:latin typeface="Montserrat"/>
              </a:rPr>
              <a:t>monthly</a:t>
            </a:r>
            <a:r>
              <a:rPr lang="fr-FR" sz="2400" dirty="0">
                <a:latin typeface="Montserrat"/>
              </a:rPr>
              <a:t> basis April 2020 =&gt; July 2021)</a:t>
            </a:r>
          </a:p>
          <a:p>
            <a:endParaRPr lang="fr-FR" sz="2800" dirty="0">
              <a:latin typeface="Montserrat" pitchFamily="2" charset="77"/>
            </a:endParaRPr>
          </a:p>
          <a:p>
            <a:pPr algn="l"/>
            <a:r>
              <a:rPr lang="fr-FR" sz="2800" b="1" dirty="0">
                <a:latin typeface="Montserrat" pitchFamily="2" charset="77"/>
              </a:rPr>
              <a:t>Meetings to come: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#WP4 in </a:t>
            </a:r>
            <a:r>
              <a:rPr lang="fr-FR" sz="2400" dirty="0" err="1">
                <a:latin typeface="Montserrat"/>
              </a:rPr>
              <a:t>person</a:t>
            </a:r>
            <a:r>
              <a:rPr lang="fr-FR" sz="2400" dirty="0">
                <a:latin typeface="Montserrat"/>
              </a:rPr>
              <a:t> – </a:t>
            </a:r>
            <a:r>
              <a:rPr lang="fr-FR" sz="2400" dirty="0" err="1">
                <a:latin typeface="Montserrat"/>
              </a:rPr>
              <a:t>october</a:t>
            </a:r>
            <a:r>
              <a:rPr lang="fr-FR" sz="2400" dirty="0">
                <a:latin typeface="Montserrat"/>
              </a:rPr>
              <a:t> 2021 (</a:t>
            </a:r>
            <a:r>
              <a:rPr lang="fr-FR" sz="2400" dirty="0" err="1">
                <a:latin typeface="Montserrat"/>
              </a:rPr>
              <a:t>Greece</a:t>
            </a:r>
            <a:r>
              <a:rPr lang="fr-FR" sz="2400" dirty="0">
                <a:latin typeface="Montserrat"/>
              </a:rPr>
              <a:t>)</a:t>
            </a:r>
            <a:endParaRPr lang="fr-FR" sz="2400" dirty="0">
              <a:highlight>
                <a:srgbClr val="FFFF00"/>
              </a:highlight>
              <a:latin typeface="Montserrat"/>
            </a:endParaRP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#WP4 </a:t>
            </a:r>
            <a:r>
              <a:rPr lang="fr-FR" sz="2400" dirty="0" err="1">
                <a:latin typeface="Montserrat"/>
              </a:rPr>
              <a:t>monthly</a:t>
            </a:r>
            <a:r>
              <a:rPr lang="fr-FR" sz="2400" dirty="0">
                <a:latin typeface="Montserrat"/>
              </a:rPr>
              <a:t> meetings – </a:t>
            </a:r>
            <a:r>
              <a:rPr lang="fr-FR" sz="2400" dirty="0" err="1">
                <a:latin typeface="Montserrat"/>
              </a:rPr>
              <a:t>November</a:t>
            </a:r>
            <a:r>
              <a:rPr lang="fr-FR" sz="2400" dirty="0">
                <a:latin typeface="Montserrat"/>
              </a:rPr>
              <a:t> and </a:t>
            </a:r>
            <a:r>
              <a:rPr lang="fr-FR" sz="2400" dirty="0" err="1">
                <a:latin typeface="Montserrat"/>
              </a:rPr>
              <a:t>upcoming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months</a:t>
            </a:r>
            <a:r>
              <a:rPr lang="fr-FR" sz="2400" dirty="0">
                <a:latin typeface="Montserrat"/>
              </a:rPr>
              <a:t> 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r>
              <a:rPr lang="fr-FR" sz="2800" b="1" dirty="0" err="1">
                <a:latin typeface="Montserrat" pitchFamily="2" charset="77"/>
              </a:rPr>
              <a:t>Ongoing</a:t>
            </a:r>
            <a:r>
              <a:rPr lang="fr-FR" sz="2800" b="1" dirty="0">
                <a:latin typeface="Montserrat" pitchFamily="2" charset="77"/>
              </a:rPr>
              <a:t> collaborations /connections to </a:t>
            </a:r>
            <a:r>
              <a:rPr lang="fr-FR" sz="2800" b="1" dirty="0" err="1">
                <a:latin typeface="Montserrat" pitchFamily="2" charset="77"/>
              </a:rPr>
              <a:t>other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WPs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#WP2: </a:t>
            </a:r>
            <a:r>
              <a:rPr lang="fr-FR" sz="2400" dirty="0" err="1">
                <a:latin typeface="Montserrat"/>
              </a:rPr>
              <a:t>following</a:t>
            </a:r>
            <a:r>
              <a:rPr lang="fr-FR" sz="2400" dirty="0">
                <a:latin typeface="Montserrat"/>
              </a:rPr>
              <a:t> WP2 </a:t>
            </a:r>
            <a:r>
              <a:rPr lang="fr-FR" sz="2400" dirty="0" err="1">
                <a:latin typeface="Montserrat"/>
              </a:rPr>
              <a:t>developments</a:t>
            </a:r>
            <a:r>
              <a:rPr lang="fr-FR" sz="2400" dirty="0">
                <a:latin typeface="Montserrat"/>
              </a:rPr>
              <a:t>, exchanges </a:t>
            </a:r>
            <a:r>
              <a:rPr lang="fr-FR" sz="2400" dirty="0" err="1">
                <a:latin typeface="Montserrat"/>
              </a:rPr>
              <a:t>around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potential</a:t>
            </a:r>
            <a:r>
              <a:rPr lang="fr-FR" sz="2400" dirty="0">
                <a:latin typeface="Montserrat"/>
              </a:rPr>
              <a:t> components of the </a:t>
            </a:r>
            <a:r>
              <a:rPr lang="fr-FR" sz="2400" dirty="0" err="1">
                <a:latin typeface="Montserrat"/>
              </a:rPr>
              <a:t>exposome</a:t>
            </a:r>
            <a:r>
              <a:rPr lang="fr-FR" sz="2400" dirty="0">
                <a:latin typeface="Montserrat"/>
              </a:rPr>
              <a:t> to </a:t>
            </a:r>
            <a:r>
              <a:rPr lang="fr-FR" sz="2400" dirty="0" err="1">
                <a:latin typeface="Montserrat"/>
              </a:rPr>
              <a:t>take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into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account</a:t>
            </a:r>
            <a:endParaRPr lang="fr-FR" sz="2400" dirty="0">
              <a:latin typeface="Montserrat"/>
            </a:endParaRP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#WP3: </a:t>
            </a:r>
            <a:r>
              <a:rPr lang="fr-FR" sz="2400" dirty="0" err="1">
                <a:latin typeface="Montserrat"/>
              </a:rPr>
              <a:t>following</a:t>
            </a:r>
            <a:r>
              <a:rPr lang="fr-FR" sz="2400" dirty="0">
                <a:latin typeface="Montserrat"/>
              </a:rPr>
              <a:t> WP3 </a:t>
            </a:r>
            <a:r>
              <a:rPr lang="fr-FR" sz="2400" dirty="0" err="1">
                <a:latin typeface="Montserrat"/>
              </a:rPr>
              <a:t>developments</a:t>
            </a:r>
            <a:r>
              <a:rPr lang="fr-FR" sz="2400" dirty="0">
                <a:latin typeface="Montserrat"/>
              </a:rPr>
              <a:t>, in case of WP4 </a:t>
            </a:r>
            <a:r>
              <a:rPr lang="fr-FR" sz="2400" dirty="0" err="1">
                <a:latin typeface="Montserrat"/>
              </a:rPr>
              <a:t>members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may</a:t>
            </a:r>
            <a:r>
              <a:rPr lang="fr-FR" sz="2400" dirty="0">
                <a:latin typeface="Montserrat"/>
              </a:rPr>
              <a:t> help </a:t>
            </a:r>
            <a:r>
              <a:rPr lang="fr-FR" sz="2400" dirty="0" err="1">
                <a:latin typeface="Montserrat"/>
              </a:rPr>
              <a:t>Sensor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evaluation</a:t>
            </a:r>
            <a:r>
              <a:rPr lang="fr-FR" sz="2400" dirty="0">
                <a:latin typeface="Montserrat"/>
              </a:rPr>
              <a:t> or </a:t>
            </a:r>
            <a:r>
              <a:rPr lang="fr-FR" sz="2400" dirty="0" err="1">
                <a:latin typeface="Montserrat"/>
              </a:rPr>
              <a:t>developments</a:t>
            </a:r>
            <a:r>
              <a:rPr lang="fr-FR" sz="2400" dirty="0">
                <a:latin typeface="Montserrat"/>
              </a:rPr>
              <a:t>.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72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Outlook: Objectives for </a:t>
            </a:r>
            <a:r>
              <a:rPr lang="fr-FR" dirty="0" err="1"/>
              <a:t>period</a:t>
            </a:r>
            <a:r>
              <a:rPr lang="fr-FR" dirty="0"/>
              <a:t> 2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61201" y="1244539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9999" y="1395970"/>
            <a:ext cx="10831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1201" y="1395969"/>
            <a:ext cx="11673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  <a:cs typeface="Montserrat"/>
              </a:rPr>
              <a:t>Exposome </a:t>
            </a:r>
            <a:r>
              <a:rPr lang="fr-FR" sz="2400" dirty="0" err="1">
                <a:latin typeface="Montserrat"/>
                <a:cs typeface="Montserrat"/>
              </a:rPr>
              <a:t>elements</a:t>
            </a:r>
            <a:r>
              <a:rPr lang="fr-FR" sz="2400" dirty="0">
                <a:latin typeface="Montserrat"/>
                <a:cs typeface="Montserrat"/>
              </a:rPr>
              <a:t> (</a:t>
            </a:r>
            <a:r>
              <a:rPr lang="fr-FR" sz="2400" dirty="0" err="1">
                <a:latin typeface="Montserrat"/>
                <a:cs typeface="Montserrat"/>
              </a:rPr>
              <a:t>identified</a:t>
            </a:r>
            <a:r>
              <a:rPr lang="fr-FR" sz="2400" dirty="0">
                <a:latin typeface="Montserrat"/>
                <a:cs typeface="Montserrat"/>
              </a:rPr>
              <a:t> in WP#2) </a:t>
            </a:r>
            <a:r>
              <a:rPr lang="fr-FR" sz="2400" dirty="0" err="1">
                <a:latin typeface="Montserrat"/>
                <a:cs typeface="Montserrat"/>
              </a:rPr>
              <a:t>implementation</a:t>
            </a:r>
            <a:r>
              <a:rPr lang="fr-FR" sz="2400" dirty="0">
                <a:latin typeface="Montserrat"/>
                <a:cs typeface="Montserrat"/>
              </a:rPr>
              <a:t> in the simulations</a:t>
            </a:r>
          </a:p>
          <a:p>
            <a:endParaRPr lang="fr-FR" sz="2400" dirty="0">
              <a:latin typeface="Montserrat"/>
              <a:cs typeface="Montserrat"/>
            </a:endParaRPr>
          </a:p>
          <a:p>
            <a:pPr marL="342900" indent="-342900">
              <a:buBlip>
                <a:blip r:embed="rId2"/>
              </a:buBlip>
            </a:pPr>
            <a:r>
              <a:rPr lang="fr-FR" sz="2400" dirty="0" err="1">
                <a:latin typeface="Montserrat"/>
                <a:cs typeface="Montserrat"/>
              </a:rPr>
              <a:t>Exposure</a:t>
            </a:r>
            <a:r>
              <a:rPr lang="fr-FR" sz="2400" dirty="0">
                <a:latin typeface="Montserrat"/>
                <a:cs typeface="Montserrat"/>
              </a:rPr>
              <a:t> of </a:t>
            </a:r>
            <a:r>
              <a:rPr lang="fr-FR" sz="2400" dirty="0" err="1">
                <a:latin typeface="Montserrat"/>
                <a:cs typeface="Montserrat"/>
              </a:rPr>
              <a:t>preclinical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models</a:t>
            </a:r>
            <a:r>
              <a:rPr lang="fr-FR" sz="2400" dirty="0">
                <a:latin typeface="Montserrat"/>
                <a:cs typeface="Montserrat"/>
              </a:rPr>
              <a:t> to </a:t>
            </a:r>
            <a:r>
              <a:rPr lang="fr-FR" sz="2400" dirty="0" err="1">
                <a:latin typeface="Montserrat"/>
                <a:cs typeface="Montserrat"/>
              </a:rPr>
              <a:t>these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simulated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complex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exposomes</a:t>
            </a:r>
            <a:endParaRPr lang="fr-FR" sz="2400" dirty="0">
              <a:latin typeface="Montserrat"/>
              <a:cs typeface="Montserrat"/>
            </a:endParaRPr>
          </a:p>
          <a:p>
            <a:pPr marL="342900" indent="-342900">
              <a:buBlip>
                <a:blip r:embed="rId2"/>
              </a:buBlip>
            </a:pPr>
            <a:endParaRPr lang="fr-FR" sz="2400" dirty="0">
              <a:latin typeface="Montserrat"/>
              <a:cs typeface="Montserrat"/>
            </a:endParaRPr>
          </a:p>
          <a:p>
            <a:pPr marL="342900" indent="-342900">
              <a:buBlip>
                <a:blip r:embed="rId2"/>
              </a:buBlip>
            </a:pPr>
            <a:endParaRPr lang="fr-FR" sz="2400" dirty="0">
              <a:latin typeface="Montserrat"/>
              <a:cs typeface="Montserrat"/>
            </a:endParaRPr>
          </a:p>
          <a:p>
            <a:pPr marL="342900" indent="-342900">
              <a:buBlip>
                <a:blip r:embed="rId2"/>
              </a:buBlip>
            </a:pPr>
            <a:endParaRPr lang="fr-FR" sz="2400" dirty="0">
              <a:latin typeface="Montserrat"/>
              <a:cs typeface="Montserrat"/>
            </a:endParaRPr>
          </a:p>
          <a:p>
            <a:endParaRPr lang="fr-FR" sz="2400" dirty="0">
              <a:latin typeface="Montserrat"/>
              <a:cs typeface="Montserrat"/>
            </a:endParaRPr>
          </a:p>
          <a:p>
            <a:pPr marL="342900" indent="-342900">
              <a:buBlip>
                <a:blip r:embed="rId2"/>
              </a:buBlip>
            </a:pPr>
            <a:endParaRPr lang="fr-FR" sz="2400" dirty="0">
              <a:latin typeface="Montserrat"/>
              <a:cs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9081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Outlook: </a:t>
            </a:r>
            <a:r>
              <a:rPr lang="fr-FR" dirty="0" err="1"/>
              <a:t>Workplan</a:t>
            </a:r>
            <a:r>
              <a:rPr lang="fr-FR" dirty="0"/>
              <a:t> </a:t>
            </a:r>
            <a:r>
              <a:rPr lang="fr-FR" dirty="0" err="1"/>
              <a:t>period</a:t>
            </a:r>
            <a:r>
              <a:rPr lang="fr-FR" dirty="0"/>
              <a:t> 2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9999" y="1395970"/>
            <a:ext cx="10831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endParaRPr lang="fr-FR" sz="2800" dirty="0">
              <a:latin typeface="Montserrat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206" y="1120676"/>
            <a:ext cx="11161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  <a:cs typeface="Montserrat"/>
              </a:rPr>
              <a:t>Planification/</a:t>
            </a:r>
            <a:r>
              <a:rPr lang="fr-FR" sz="2400" dirty="0" err="1">
                <a:latin typeface="Montserrat"/>
                <a:cs typeface="Montserrat"/>
              </a:rPr>
              <a:t>preparation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this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fall</a:t>
            </a:r>
            <a:r>
              <a:rPr lang="fr-FR" sz="2400" dirty="0">
                <a:latin typeface="Montserrat"/>
                <a:cs typeface="Montserrat"/>
              </a:rPr>
              <a:t> of </a:t>
            </a:r>
            <a:r>
              <a:rPr lang="fr-FR" sz="2400" dirty="0" err="1">
                <a:latin typeface="Montserrat"/>
                <a:cs typeface="Montserrat"/>
              </a:rPr>
              <a:t>next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campaign</a:t>
            </a:r>
            <a:r>
              <a:rPr lang="fr-FR" sz="2400" dirty="0">
                <a:latin typeface="Montserrat"/>
                <a:cs typeface="Montserrat"/>
              </a:rPr>
              <a:t> (</a:t>
            </a:r>
            <a:r>
              <a:rPr lang="fr-FR" sz="2400" dirty="0" err="1">
                <a:latin typeface="Montserrat"/>
                <a:cs typeface="Montserrat"/>
              </a:rPr>
              <a:t>December</a:t>
            </a:r>
            <a:r>
              <a:rPr lang="fr-FR" sz="2400" dirty="0">
                <a:latin typeface="Montserrat"/>
                <a:cs typeface="Montserrat"/>
              </a:rPr>
              <a:t> 2021): </a:t>
            </a:r>
            <a:r>
              <a:rPr lang="fr-FR" sz="2400" dirty="0" err="1">
                <a:latin typeface="Montserrat"/>
                <a:cs typeface="Montserrat"/>
              </a:rPr>
              <a:t>atmosphere</a:t>
            </a:r>
            <a:r>
              <a:rPr lang="fr-FR" sz="2400" dirty="0">
                <a:latin typeface="Montserrat"/>
                <a:cs typeface="Montserrat"/>
              </a:rPr>
              <a:t> TBD </a:t>
            </a:r>
          </a:p>
          <a:p>
            <a:r>
              <a:rPr lang="fr-FR" sz="2400" dirty="0">
                <a:latin typeface="Montserrat"/>
                <a:cs typeface="Montserrat"/>
              </a:rPr>
              <a:t>    (</a:t>
            </a:r>
            <a:r>
              <a:rPr lang="fr-FR" sz="2400" dirty="0" err="1">
                <a:latin typeface="Montserrat"/>
                <a:cs typeface="Montserrat"/>
              </a:rPr>
              <a:t>Danish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atmosphere</a:t>
            </a:r>
            <a:r>
              <a:rPr lang="fr-FR" sz="2400" dirty="0">
                <a:latin typeface="Montserrat"/>
                <a:cs typeface="Montserrat"/>
              </a:rPr>
              <a:t> ?) </a:t>
            </a:r>
          </a:p>
          <a:p>
            <a:endParaRPr lang="fr-FR" sz="2400" dirty="0">
              <a:latin typeface="Montserrat"/>
              <a:cs typeface="Montserrat"/>
            </a:endParaRPr>
          </a:p>
          <a:p>
            <a:pPr marL="342900" indent="-342900">
              <a:buBlip>
                <a:blip r:embed="rId2"/>
              </a:buBlip>
            </a:pPr>
            <a:r>
              <a:rPr lang="fr-FR" sz="2400" dirty="0" err="1">
                <a:latin typeface="Montserrat"/>
                <a:cs typeface="Montserrat"/>
              </a:rPr>
              <a:t>Coupling</a:t>
            </a:r>
            <a:r>
              <a:rPr lang="fr-FR" sz="2400" dirty="0">
                <a:latin typeface="Montserrat"/>
                <a:cs typeface="Montserrat"/>
              </a:rPr>
              <a:t> tests of the 2 simulation </a:t>
            </a:r>
            <a:r>
              <a:rPr lang="fr-FR" sz="2400" dirty="0" err="1">
                <a:latin typeface="Montserrat"/>
                <a:cs typeface="Montserrat"/>
              </a:rPr>
              <a:t>chambers</a:t>
            </a:r>
            <a:r>
              <a:rPr lang="fr-FR" sz="2400" dirty="0">
                <a:latin typeface="Montserrat"/>
                <a:cs typeface="Montserrat"/>
              </a:rPr>
              <a:t> at P02-LISA site (2022)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C477B1-43BB-AF4A-8703-B504FB4DE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742" y="3082047"/>
            <a:ext cx="7602146" cy="335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7645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Objectives for </a:t>
            </a:r>
            <a:r>
              <a:rPr lang="fr-FR" dirty="0" err="1"/>
              <a:t>period</a:t>
            </a:r>
            <a:r>
              <a:rPr lang="fr-FR" dirty="0"/>
              <a:t> 1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0000" y="1296538"/>
            <a:ext cx="988946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fr-FR" sz="2800" dirty="0" err="1">
                <a:latin typeface="Montserrat"/>
              </a:rPr>
              <a:t>Generate</a:t>
            </a:r>
            <a:r>
              <a:rPr lang="fr-FR" sz="2800" dirty="0">
                <a:latin typeface="Montserrat"/>
              </a:rPr>
              <a:t> </a:t>
            </a:r>
            <a:r>
              <a:rPr lang="fr-FR" sz="2800" dirty="0" err="1">
                <a:latin typeface="Montserrat"/>
              </a:rPr>
              <a:t>representative</a:t>
            </a:r>
            <a:r>
              <a:rPr lang="fr-FR" sz="2800" dirty="0">
                <a:latin typeface="Montserrat"/>
              </a:rPr>
              <a:t> </a:t>
            </a:r>
            <a:r>
              <a:rPr lang="fr-FR" sz="2800" dirty="0" err="1">
                <a:latin typeface="Montserrat"/>
              </a:rPr>
              <a:t>atmospheres</a:t>
            </a:r>
            <a:r>
              <a:rPr lang="fr-FR" sz="2800" dirty="0">
                <a:latin typeface="Montserrat"/>
              </a:rPr>
              <a:t>, </a:t>
            </a:r>
            <a:r>
              <a:rPr lang="fr-FR" sz="2800" dirty="0" err="1">
                <a:latin typeface="Montserrat"/>
              </a:rPr>
              <a:t>especially</a:t>
            </a:r>
            <a:r>
              <a:rPr lang="fr-FR" sz="2800" dirty="0">
                <a:latin typeface="Montserrat"/>
              </a:rPr>
              <a:t> in </a:t>
            </a:r>
            <a:r>
              <a:rPr lang="fr-FR" sz="2800" dirty="0" err="1">
                <a:latin typeface="Montserrat"/>
              </a:rPr>
              <a:t>term</a:t>
            </a:r>
            <a:r>
              <a:rPr lang="fr-FR" sz="2800" dirty="0">
                <a:latin typeface="Montserrat"/>
              </a:rPr>
              <a:t> of </a:t>
            </a:r>
            <a:r>
              <a:rPr lang="fr-FR" sz="2800" dirty="0" err="1">
                <a:latin typeface="Montserrat"/>
              </a:rPr>
              <a:t>micropollutants</a:t>
            </a:r>
            <a:r>
              <a:rPr lang="fr-FR" sz="2800" dirty="0">
                <a:latin typeface="Montserrat"/>
              </a:rPr>
              <a:t> (PM, VOC, </a:t>
            </a:r>
            <a:r>
              <a:rPr lang="fr-FR" sz="2800" dirty="0" err="1">
                <a:latin typeface="Montserrat"/>
              </a:rPr>
              <a:t>Nox</a:t>
            </a:r>
            <a:r>
              <a:rPr lang="fr-FR" sz="2800" dirty="0">
                <a:latin typeface="Montserrat"/>
              </a:rPr>
              <a:t>, O</a:t>
            </a:r>
            <a:r>
              <a:rPr lang="fr-FR" sz="2800" baseline="-25000" dirty="0">
                <a:latin typeface="Montserrat"/>
              </a:rPr>
              <a:t>3</a:t>
            </a:r>
            <a:r>
              <a:rPr lang="fr-FR" sz="2800" dirty="0">
                <a:latin typeface="Montserrat"/>
              </a:rPr>
              <a:t>, …)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74C7959-6BB7-244E-9C6B-D325A0175D7D}"/>
              </a:ext>
            </a:extLst>
          </p:cNvPr>
          <p:cNvSpPr txBox="1"/>
          <p:nvPr/>
        </p:nvSpPr>
        <p:spPr>
          <a:xfrm>
            <a:off x="359999" y="2722180"/>
            <a:ext cx="107284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>
                <a:solidFill>
                  <a:srgbClr val="FF0000"/>
                </a:solidFill>
              </a:rPr>
            </a:br>
            <a:r>
              <a:rPr lang="fr-FR" dirty="0" err="1"/>
              <a:t>Generate</a:t>
            </a:r>
            <a:r>
              <a:rPr lang="fr-FR" dirty="0"/>
              <a:t> at the </a:t>
            </a:r>
            <a:r>
              <a:rPr lang="fr-FR" dirty="0" err="1"/>
              <a:t>laboratory</a:t>
            </a:r>
            <a:r>
              <a:rPr lang="fr-FR" dirty="0"/>
              <a:t> </a:t>
            </a:r>
            <a:r>
              <a:rPr lang="fr-FR" dirty="0" err="1"/>
              <a:t>complex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</a:t>
            </a:r>
            <a:r>
              <a:rPr lang="fr-FR" dirty="0" err="1"/>
              <a:t>atmospheres</a:t>
            </a:r>
            <a:r>
              <a:rPr lang="fr-FR" dirty="0"/>
              <a:t> of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err="1"/>
              <a:t>cities</a:t>
            </a:r>
            <a:r>
              <a:rPr lang="fr-FR" dirty="0"/>
              <a:t> </a:t>
            </a:r>
          </a:p>
          <a:p>
            <a:endParaRPr lang="fr-FR" dirty="0"/>
          </a:p>
          <a:p>
            <a:r>
              <a:rPr lang="fr-FR" dirty="0"/>
              <a:t>•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atmospheres</a:t>
            </a:r>
            <a:r>
              <a:rPr lang="fr-FR" dirty="0"/>
              <a:t> flow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preclinical</a:t>
            </a:r>
            <a:r>
              <a:rPr lang="fr-FR" dirty="0"/>
              <a:t> </a:t>
            </a:r>
            <a:r>
              <a:rPr lang="fr-FR" dirty="0" err="1"/>
              <a:t>model’s</a:t>
            </a:r>
            <a:r>
              <a:rPr lang="fr-FR" dirty="0"/>
              <a:t> </a:t>
            </a:r>
            <a:r>
              <a:rPr lang="fr-FR" dirty="0" err="1"/>
              <a:t>exposure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 </a:t>
            </a:r>
          </a:p>
          <a:p>
            <a:r>
              <a:rPr lang="fr-FR" dirty="0"/>
              <a:t>• </a:t>
            </a:r>
            <a:r>
              <a:rPr lang="fr-FR" dirty="0" err="1"/>
              <a:t>Characterize</a:t>
            </a:r>
            <a:r>
              <a:rPr lang="fr-FR" dirty="0"/>
              <a:t> the </a:t>
            </a:r>
            <a:r>
              <a:rPr lang="fr-FR" dirty="0" err="1"/>
              <a:t>resultant</a:t>
            </a:r>
            <a:r>
              <a:rPr lang="fr-FR" dirty="0"/>
              <a:t> </a:t>
            </a:r>
            <a:r>
              <a:rPr lang="fr-FR" dirty="0" err="1"/>
              <a:t>atmosphere</a:t>
            </a:r>
            <a:r>
              <a:rPr lang="fr-FR" dirty="0"/>
              <a:t> </a:t>
            </a:r>
            <a:r>
              <a:rPr lang="fr-FR" dirty="0" err="1"/>
              <a:t>inside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exposure</a:t>
            </a:r>
            <a:r>
              <a:rPr lang="fr-FR" dirty="0"/>
              <a:t> </a:t>
            </a:r>
            <a:r>
              <a:rPr lang="fr-FR" dirty="0" err="1"/>
              <a:t>devices</a:t>
            </a:r>
            <a:r>
              <a:rPr lang="fr-FR" dirty="0"/>
              <a:t>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: </a:t>
            </a:r>
          </a:p>
          <a:p>
            <a:r>
              <a:rPr lang="fr-FR" dirty="0"/>
              <a:t>- </a:t>
            </a:r>
            <a:r>
              <a:rPr lang="fr-FR" dirty="0" err="1"/>
              <a:t>qualify</a:t>
            </a:r>
            <a:r>
              <a:rPr lang="fr-FR" dirty="0"/>
              <a:t>/</a:t>
            </a:r>
            <a:r>
              <a:rPr lang="fr-FR" dirty="0" err="1"/>
              <a:t>quantify</a:t>
            </a:r>
            <a:r>
              <a:rPr lang="fr-FR" dirty="0"/>
              <a:t> the </a:t>
            </a:r>
            <a:r>
              <a:rPr lang="fr-FR" dirty="0" err="1"/>
              <a:t>gaseous</a:t>
            </a:r>
            <a:r>
              <a:rPr lang="fr-FR" dirty="0"/>
              <a:t> </a:t>
            </a:r>
            <a:r>
              <a:rPr lang="fr-FR" dirty="0" err="1"/>
              <a:t>pollutants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 </a:t>
            </a:r>
          </a:p>
          <a:p>
            <a:r>
              <a:rPr lang="fr-FR" dirty="0"/>
              <a:t>- </a:t>
            </a:r>
            <a:r>
              <a:rPr lang="fr-FR" dirty="0" err="1"/>
              <a:t>qualify</a:t>
            </a:r>
            <a:r>
              <a:rPr lang="fr-FR" dirty="0"/>
              <a:t>/</a:t>
            </a:r>
            <a:r>
              <a:rPr lang="fr-FR" dirty="0" err="1"/>
              <a:t>quantify</a:t>
            </a:r>
            <a:r>
              <a:rPr lang="fr-FR" dirty="0"/>
              <a:t> the </a:t>
            </a:r>
            <a:r>
              <a:rPr lang="fr-FR" dirty="0" err="1"/>
              <a:t>aerosols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 </a:t>
            </a:r>
          </a:p>
          <a:p>
            <a:r>
              <a:rPr lang="fr-FR" dirty="0"/>
              <a:t>• </a:t>
            </a:r>
            <a:r>
              <a:rPr lang="fr-FR" dirty="0" err="1"/>
              <a:t>Establish</a:t>
            </a:r>
            <a:r>
              <a:rPr lang="fr-FR" dirty="0"/>
              <a:t> if the </a:t>
            </a:r>
            <a:r>
              <a:rPr lang="fr-FR" dirty="0" err="1"/>
              <a:t>simulated</a:t>
            </a:r>
            <a:r>
              <a:rPr lang="fr-FR" dirty="0"/>
              <a:t> </a:t>
            </a:r>
            <a:r>
              <a:rPr lang="fr-FR" dirty="0" err="1"/>
              <a:t>atmosphere</a:t>
            </a:r>
            <a:r>
              <a:rPr lang="fr-FR" dirty="0"/>
              <a:t> to </a:t>
            </a:r>
            <a:r>
              <a:rPr lang="fr-FR" dirty="0" err="1"/>
              <a:t>which</a:t>
            </a:r>
            <a:r>
              <a:rPr lang="fr-FR" dirty="0"/>
              <a:t> the </a:t>
            </a:r>
            <a:r>
              <a:rPr lang="fr-FR" dirty="0" err="1"/>
              <a:t>preclinical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are </a:t>
            </a:r>
            <a:r>
              <a:rPr lang="fr-FR" dirty="0" err="1"/>
              <a:t>exposed</a:t>
            </a:r>
            <a:r>
              <a:rPr lang="fr-FR" dirty="0"/>
              <a:t> to are </a:t>
            </a:r>
            <a:r>
              <a:rPr lang="fr-FR" dirty="0" err="1"/>
              <a:t>complex</a:t>
            </a:r>
            <a:r>
              <a:rPr lang="fr-FR" dirty="0"/>
              <a:t>, in the </a:t>
            </a:r>
            <a:r>
              <a:rPr lang="fr-FR" dirty="0" err="1"/>
              <a:t>sense</a:t>
            </a:r>
            <a:r>
              <a:rPr lang="fr-FR" dirty="0"/>
              <a:t> of </a:t>
            </a:r>
            <a:r>
              <a:rPr lang="fr-FR" dirty="0" err="1"/>
              <a:t>just</a:t>
            </a:r>
            <a:r>
              <a:rPr lang="fr-FR" dirty="0"/>
              <a:t> as </a:t>
            </a:r>
            <a:r>
              <a:rPr lang="fr-FR" dirty="0" err="1"/>
              <a:t>complex</a:t>
            </a:r>
            <a:r>
              <a:rPr lang="fr-FR" dirty="0"/>
              <a:t> as real city </a:t>
            </a:r>
            <a:r>
              <a:rPr lang="fr-FR" dirty="0" err="1"/>
              <a:t>atmospheres</a:t>
            </a:r>
            <a:r>
              <a:rPr lang="fr-FR" dirty="0"/>
              <a:t>. </a:t>
            </a:r>
          </a:p>
          <a:p>
            <a:pPr algn="l"/>
            <a:endParaRPr lang="en-US" dirty="0" err="1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77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821208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16465" y="795748"/>
            <a:ext cx="1147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4.1: Generation and characterization of complex representative atmosphere(s) (M01-M36 </a:t>
            </a:r>
            <a:r>
              <a:rPr lang="en-US" sz="2400" dirty="0">
                <a:latin typeface="Montserrat"/>
              </a:rPr>
              <a:t>)     Leader: P02-LISA, Contributors: P10-FORTH</a:t>
            </a:r>
            <a:endParaRPr lang="fr-FR" sz="2400" dirty="0">
              <a:latin typeface="Montserrat"/>
            </a:endParaRPr>
          </a:p>
        </p:txBody>
      </p:sp>
      <p:pic>
        <p:nvPicPr>
          <p:cNvPr id="6" name="Image 5" descr="Capture d’écran 2021-09-24 à 15.52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6" y="1544461"/>
            <a:ext cx="10844222" cy="5243078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7" name="Image 6" descr="Capture d’écran 2021-09-24 à 15.5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66" y="6441589"/>
            <a:ext cx="279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6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821208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Capture d’écran 2021-09-24 à 15.5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66" y="6441589"/>
            <a:ext cx="279400" cy="342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4CD3C-B94A-ED4A-9834-897F6CEC4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602" y="2801451"/>
            <a:ext cx="7079609" cy="382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C0E4C6-4F46-9549-8893-95A26ADD0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89" y="999638"/>
            <a:ext cx="6362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7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799538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8798" y="1089317"/>
            <a:ext cx="1147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4.2: Implementation of more complex simulated external exposome (M24-M42)  </a:t>
            </a:r>
          </a:p>
          <a:p>
            <a:r>
              <a:rPr lang="en-US" sz="2400" dirty="0">
                <a:latin typeface="Montserrat"/>
              </a:rPr>
              <a:t>Leader: P01-INSERM, Contributors: P02-LISA, P10-FORTH</a:t>
            </a:r>
          </a:p>
          <a:p>
            <a:endParaRPr lang="en-US" sz="2400" b="1" dirty="0">
              <a:highlight>
                <a:srgbClr val="FFFF00"/>
              </a:highlight>
              <a:latin typeface="Montserrat"/>
            </a:endParaRPr>
          </a:p>
          <a:p>
            <a:r>
              <a:rPr lang="en-US" sz="2400" b="1" dirty="0">
                <a:solidFill>
                  <a:schemeClr val="accent5"/>
                </a:solidFill>
                <a:latin typeface="Montserrat"/>
              </a:rPr>
              <a:t>Ahead of schedule</a:t>
            </a:r>
            <a:endParaRPr lang="en-US" sz="2400" dirty="0">
              <a:solidFill>
                <a:schemeClr val="accent5"/>
              </a:solidFill>
              <a:latin typeface="Montserrat"/>
            </a:endParaRPr>
          </a:p>
          <a:p>
            <a:pPr algn="just"/>
            <a:endParaRPr lang="fr-FR" sz="2400" dirty="0">
              <a:latin typeface="Montserrat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fr-FR" sz="2400" dirty="0" err="1">
                <a:latin typeface="Montserrat"/>
              </a:rPr>
              <a:t>Implementation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experimental</a:t>
            </a:r>
            <a:r>
              <a:rPr lang="fr-FR" sz="2400" dirty="0">
                <a:latin typeface="Montserrat"/>
              </a:rPr>
              <a:t> phase Start =&gt; meeting in </a:t>
            </a:r>
            <a:r>
              <a:rPr lang="fr-FR" sz="2400" dirty="0" err="1">
                <a:latin typeface="Montserrat"/>
              </a:rPr>
              <a:t>person</a:t>
            </a:r>
            <a:r>
              <a:rPr lang="fr-FR" sz="2400" dirty="0">
                <a:latin typeface="Montserrat"/>
              </a:rPr>
              <a:t> at Forth (</a:t>
            </a:r>
            <a:r>
              <a:rPr lang="fr-FR" sz="2400" dirty="0" err="1">
                <a:latin typeface="Montserrat"/>
              </a:rPr>
              <a:t>Greece</a:t>
            </a:r>
            <a:r>
              <a:rPr lang="fr-FR" sz="2400" dirty="0">
                <a:latin typeface="Montserrat"/>
              </a:rPr>
              <a:t>) in </a:t>
            </a:r>
            <a:r>
              <a:rPr lang="fr-FR" sz="2400" dirty="0" err="1">
                <a:latin typeface="Montserrat"/>
              </a:rPr>
              <a:t>October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involving</a:t>
            </a:r>
            <a:r>
              <a:rPr lang="fr-FR" sz="2400" dirty="0">
                <a:latin typeface="Montserrat"/>
              </a:rPr>
              <a:t> the 3 </a:t>
            </a:r>
            <a:r>
              <a:rPr lang="fr-FR" sz="2400" dirty="0" err="1">
                <a:latin typeface="Montserrat"/>
              </a:rPr>
              <a:t>partners</a:t>
            </a:r>
            <a:r>
              <a:rPr lang="fr-FR" sz="2400" dirty="0">
                <a:latin typeface="Montserrat"/>
              </a:rPr>
              <a:t> (to </a:t>
            </a:r>
            <a:r>
              <a:rPr lang="fr-FR" sz="2400" dirty="0" err="1">
                <a:latin typeface="Montserrat"/>
              </a:rPr>
              <a:t>prepare</a:t>
            </a:r>
            <a:r>
              <a:rPr lang="fr-FR" sz="2400" dirty="0">
                <a:latin typeface="Montserrat"/>
              </a:rPr>
              <a:t> the future </a:t>
            </a:r>
            <a:r>
              <a:rPr lang="fr-FR" sz="2400" dirty="0" err="1">
                <a:latin typeface="Montserrat"/>
              </a:rPr>
              <a:t>coupling</a:t>
            </a:r>
            <a:r>
              <a:rPr lang="fr-FR" sz="2400" dirty="0">
                <a:latin typeface="Montserrat"/>
              </a:rPr>
              <a:t> of </a:t>
            </a:r>
            <a:r>
              <a:rPr lang="fr-FR" sz="2400" dirty="0" err="1">
                <a:latin typeface="Montserrat"/>
              </a:rPr>
              <a:t>our</a:t>
            </a:r>
            <a:r>
              <a:rPr lang="fr-FR" sz="2400" dirty="0">
                <a:latin typeface="Montserrat"/>
              </a:rPr>
              <a:t> 2 </a:t>
            </a:r>
            <a:r>
              <a:rPr lang="fr-FR" sz="2400" dirty="0" err="1">
                <a:latin typeface="Montserrat"/>
              </a:rPr>
              <a:t>chambers</a:t>
            </a:r>
            <a:r>
              <a:rPr lang="fr-FR" sz="2400" dirty="0">
                <a:latin typeface="Montserrat"/>
              </a:rPr>
              <a:t>).</a:t>
            </a:r>
          </a:p>
          <a:p>
            <a:pPr marL="342900" indent="-342900" algn="just">
              <a:buBlip>
                <a:blip r:embed="rId3"/>
              </a:buBlip>
            </a:pPr>
            <a:endParaRPr lang="fr-FR" sz="2400" dirty="0">
              <a:latin typeface="Montserrat"/>
              <a:cs typeface="Montserrat"/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fr-FR" sz="2400" dirty="0">
                <a:latin typeface="Montserrat"/>
                <a:cs typeface="Montserrat"/>
              </a:rPr>
              <a:t>Data </a:t>
            </a:r>
            <a:r>
              <a:rPr lang="fr-FR" sz="2400" dirty="0" err="1">
                <a:latin typeface="Montserrat"/>
                <a:cs typeface="Montserrat"/>
              </a:rPr>
              <a:t>treatment</a:t>
            </a:r>
            <a:r>
              <a:rPr lang="fr-FR" sz="2400" dirty="0">
                <a:latin typeface="Montserrat"/>
                <a:cs typeface="Montserrat"/>
              </a:rPr>
              <a:t> and </a:t>
            </a:r>
            <a:r>
              <a:rPr lang="fr-FR" sz="2400" dirty="0" err="1">
                <a:latin typeface="Montserrat"/>
                <a:cs typeface="Montserrat"/>
              </a:rPr>
              <a:t>valorization</a:t>
            </a:r>
            <a:r>
              <a:rPr lang="fr-FR" sz="2400" dirty="0">
                <a:latin typeface="Montserrat"/>
                <a:cs typeface="Montserrat"/>
              </a:rPr>
              <a:t> of </a:t>
            </a:r>
            <a:r>
              <a:rPr lang="fr-FR" sz="2400" dirty="0" err="1">
                <a:latin typeface="Montserrat"/>
                <a:cs typeface="Montserrat"/>
              </a:rPr>
              <a:t>acquired</a:t>
            </a:r>
            <a:r>
              <a:rPr lang="fr-FR" sz="2400" dirty="0">
                <a:latin typeface="Montserrat"/>
                <a:cs typeface="Montserrat"/>
              </a:rPr>
              <a:t> data (</a:t>
            </a:r>
            <a:r>
              <a:rPr lang="fr-FR" sz="2400" dirty="0" err="1">
                <a:latin typeface="Montserrat"/>
                <a:cs typeface="Montserrat"/>
              </a:rPr>
              <a:t>including</a:t>
            </a:r>
            <a:r>
              <a:rPr lang="fr-FR" sz="2400" dirty="0">
                <a:latin typeface="Montserrat"/>
                <a:cs typeface="Montserrat"/>
              </a:rPr>
              <a:t> calibration </a:t>
            </a:r>
            <a:r>
              <a:rPr lang="fr-FR" sz="2400" dirty="0" err="1">
                <a:latin typeface="Montserrat"/>
                <a:cs typeface="Montserrat"/>
              </a:rPr>
              <a:t>experiments</a:t>
            </a:r>
            <a:r>
              <a:rPr lang="fr-FR" sz="2400" dirty="0">
                <a:latin typeface="Montserrat"/>
                <a:cs typeface="Montserrat"/>
              </a:rPr>
              <a:t>) </a:t>
            </a:r>
            <a:r>
              <a:rPr lang="fr-FR" sz="2400" dirty="0" err="1">
                <a:latin typeface="Montserrat"/>
                <a:cs typeface="Montserrat"/>
              </a:rPr>
              <a:t>under</a:t>
            </a:r>
            <a:r>
              <a:rPr lang="fr-FR" sz="2400" dirty="0">
                <a:latin typeface="Montserrat"/>
                <a:cs typeface="Montserrat"/>
              </a:rPr>
              <a:t> </a:t>
            </a:r>
            <a:r>
              <a:rPr lang="fr-FR" sz="2400" dirty="0" err="1">
                <a:latin typeface="Montserrat"/>
                <a:cs typeface="Montserrat"/>
              </a:rPr>
              <a:t>progress</a:t>
            </a:r>
            <a:r>
              <a:rPr lang="fr-FR" sz="2400" dirty="0">
                <a:latin typeface="Montserrat"/>
                <a:cs typeface="Montserra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4997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</a:t>
            </a:r>
            <a:r>
              <a:rPr lang="fr-FR" dirty="0" err="1"/>
              <a:t>achievements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58798" y="1296538"/>
            <a:ext cx="11473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ontserrat"/>
              </a:rPr>
              <a:t>Task 4.3: Exposure of preclinical models (naïve, COPD and Cystic Fibrosis) (M24-M60)     </a:t>
            </a:r>
            <a:r>
              <a:rPr lang="en-US" sz="2400" dirty="0">
                <a:latin typeface="Montserrat"/>
              </a:rPr>
              <a:t>Leader: P02-LISA, Contributors: P01-INSERM</a:t>
            </a:r>
          </a:p>
          <a:p>
            <a:endParaRPr lang="en-US" sz="2400" b="1" dirty="0">
              <a:latin typeface="Montserrat"/>
            </a:endParaRPr>
          </a:p>
          <a:p>
            <a:r>
              <a:rPr lang="en-US" sz="2400" b="1" dirty="0">
                <a:solidFill>
                  <a:schemeClr val="accent5"/>
                </a:solidFill>
                <a:latin typeface="Montserrat"/>
              </a:rPr>
              <a:t>Ahead of schedule</a:t>
            </a:r>
            <a:endParaRPr lang="fr-FR" sz="2400" dirty="0">
              <a:solidFill>
                <a:schemeClr val="accent5"/>
              </a:solidFill>
              <a:latin typeface="Montserrat"/>
            </a:endParaRPr>
          </a:p>
          <a:p>
            <a:endParaRPr lang="fr-FR" sz="2400" dirty="0">
              <a:latin typeface="Montserrat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BAD1383-1C49-CF4E-9DD4-D7406874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8" y="3174642"/>
            <a:ext cx="3282730" cy="326694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99AFA9CB-2745-734E-AADD-EAFF4B31EC43}"/>
              </a:ext>
            </a:extLst>
          </p:cNvPr>
          <p:cNvSpPr txBox="1"/>
          <p:nvPr/>
        </p:nvSpPr>
        <p:spPr>
          <a:xfrm>
            <a:off x="3941532" y="3174642"/>
            <a:ext cx="7990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ontserrat"/>
              </a:rPr>
              <a:t>CF mice exposed to Beijing-type atmosphere present more mucus (a sign of inflammatory response) than those exposed to filtered air.</a:t>
            </a:r>
          </a:p>
          <a:p>
            <a:r>
              <a:rPr lang="en-US" sz="2400" dirty="0">
                <a:latin typeface="Montserrat"/>
                <a:sym typeface="Wingdings" pitchFamily="2" charset="2"/>
              </a:rPr>
              <a:t> Accuracy of the experimental set-up </a:t>
            </a:r>
            <a:endParaRPr lang="en-US" sz="2400" dirty="0">
              <a:latin typeface="Montserra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7DC21F9-5636-0747-B5E4-B28BFFE12969}"/>
              </a:ext>
            </a:extLst>
          </p:cNvPr>
          <p:cNvSpPr txBox="1"/>
          <p:nvPr/>
        </p:nvSpPr>
        <p:spPr>
          <a:xfrm>
            <a:off x="5423338" y="5875283"/>
            <a:ext cx="234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94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748C28-2618-874D-8F1A-C7EE7E3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9F2C6F-77B4-AD46-94DF-69CD1CB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62C76"/>
                </a:solidFill>
              </a:rPr>
              <a:t>WP4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49BE7D-9B9B-AB43-890C-838466F8D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E61B72"/>
                </a:solidFill>
              </a:rPr>
              <a:t>WP4 </a:t>
            </a:r>
            <a:r>
              <a:rPr lang="fr-FR" dirty="0" err="1">
                <a:solidFill>
                  <a:srgbClr val="E61B72"/>
                </a:solidFill>
              </a:rPr>
              <a:t>deliverables</a:t>
            </a:r>
            <a:endParaRPr lang="fr-FR" dirty="0">
              <a:solidFill>
                <a:srgbClr val="E61B72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25CED78-FC60-A246-894D-7C46F9E92697}"/>
              </a:ext>
            </a:extLst>
          </p:cNvPr>
          <p:cNvCxnSpPr>
            <a:cxnSpLocks/>
          </p:cNvCxnSpPr>
          <p:nvPr/>
        </p:nvCxnSpPr>
        <p:spPr>
          <a:xfrm>
            <a:off x="359999" y="1259913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7415369-CE78-42D6-8A3F-16807CDEE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947232"/>
              </p:ext>
            </p:extLst>
          </p:nvPr>
        </p:nvGraphicFramePr>
        <p:xfrm>
          <a:off x="147858" y="1425886"/>
          <a:ext cx="7522956" cy="1219200"/>
        </p:xfrm>
        <a:graphic>
          <a:graphicData uri="http://schemas.openxmlformats.org/drawingml/2006/table">
            <a:tbl>
              <a:tblPr/>
              <a:tblGrid>
                <a:gridCol w="599133">
                  <a:extLst>
                    <a:ext uri="{9D8B030D-6E8A-4147-A177-3AD203B41FA5}">
                      <a16:colId xmlns:a16="http://schemas.microsoft.com/office/drawing/2014/main" val="3858393233"/>
                    </a:ext>
                  </a:extLst>
                </a:gridCol>
                <a:gridCol w="1820722">
                  <a:extLst>
                    <a:ext uri="{9D8B030D-6E8A-4147-A177-3AD203B41FA5}">
                      <a16:colId xmlns:a16="http://schemas.microsoft.com/office/drawing/2014/main" val="556673151"/>
                    </a:ext>
                  </a:extLst>
                </a:gridCol>
                <a:gridCol w="954781">
                  <a:extLst>
                    <a:ext uri="{9D8B030D-6E8A-4147-A177-3AD203B41FA5}">
                      <a16:colId xmlns:a16="http://schemas.microsoft.com/office/drawing/2014/main" val="2855322776"/>
                    </a:ext>
                  </a:extLst>
                </a:gridCol>
                <a:gridCol w="1464616">
                  <a:extLst>
                    <a:ext uri="{9D8B030D-6E8A-4147-A177-3AD203B41FA5}">
                      <a16:colId xmlns:a16="http://schemas.microsoft.com/office/drawing/2014/main" val="1825918522"/>
                    </a:ext>
                  </a:extLst>
                </a:gridCol>
                <a:gridCol w="732308">
                  <a:extLst>
                    <a:ext uri="{9D8B030D-6E8A-4147-A177-3AD203B41FA5}">
                      <a16:colId xmlns:a16="http://schemas.microsoft.com/office/drawing/2014/main" val="1903278294"/>
                    </a:ext>
                  </a:extLst>
                </a:gridCol>
                <a:gridCol w="973320">
                  <a:extLst>
                    <a:ext uri="{9D8B030D-6E8A-4147-A177-3AD203B41FA5}">
                      <a16:colId xmlns:a16="http://schemas.microsoft.com/office/drawing/2014/main" val="324664426"/>
                    </a:ext>
                  </a:extLst>
                </a:gridCol>
                <a:gridCol w="978076">
                  <a:extLst>
                    <a:ext uri="{9D8B030D-6E8A-4147-A177-3AD203B41FA5}">
                      <a16:colId xmlns:a16="http://schemas.microsoft.com/office/drawing/2014/main" val="2077139963"/>
                    </a:ext>
                  </a:extLst>
                </a:gridCol>
              </a:tblGrid>
              <a:tr h="5542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Nber</a:t>
                      </a:r>
                      <a:endParaRPr lang="fr-FR" sz="20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fr-FR" sz="2000" b="1" i="0" u="none" strike="noStrike" dirty="0">
                        <a:solidFill>
                          <a:srgbClr val="3F3F3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WP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Partners</a:t>
                      </a:r>
                      <a:r>
                        <a:rPr lang="fr-FR" sz="20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Type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Dissemination</a:t>
                      </a:r>
                      <a:r>
                        <a:rPr lang="fr-FR" sz="20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2000" b="1" i="0" u="none" strike="noStrike" dirty="0" err="1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level</a:t>
                      </a:r>
                      <a:r>
                        <a:rPr lang="fr-FR" sz="20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F3F3F"/>
                          </a:solidFill>
                          <a:effectLst/>
                          <a:latin typeface="+mn-lt"/>
                        </a:rPr>
                        <a:t>Date Delivery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393631"/>
                  </a:ext>
                </a:extLst>
              </a:tr>
              <a:tr h="138568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D4.1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Atmosphere type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P02-LISA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17819"/>
                  </a:ext>
                </a:extLst>
              </a:tr>
            </a:tbl>
          </a:graphicData>
        </a:graphic>
      </p:graphicFrame>
      <p:pic>
        <p:nvPicPr>
          <p:cNvPr id="7" name="Image 6" descr="Capture d’écran 2021-09-24 à 15.4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03" y="1325710"/>
            <a:ext cx="4197733" cy="49482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58" y="3099581"/>
            <a:ext cx="1899206" cy="14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87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748C28-2618-874D-8F1A-C7EE7E31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29F2C6F-77B4-AD46-94DF-69CD1CB0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962C76"/>
                </a:solidFill>
              </a:rPr>
              <a:t>WP4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49BE7D-9B9B-AB43-890C-838466F8D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E61B72"/>
                </a:solidFill>
              </a:rPr>
              <a:t>WP4 </a:t>
            </a:r>
            <a:r>
              <a:rPr lang="fr-FR" dirty="0" err="1">
                <a:solidFill>
                  <a:srgbClr val="E61B72"/>
                </a:solidFill>
              </a:rPr>
              <a:t>Milestones</a:t>
            </a:r>
            <a:endParaRPr lang="fr-FR" dirty="0">
              <a:solidFill>
                <a:srgbClr val="E61B72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25CED78-FC60-A246-894D-7C46F9E92697}"/>
              </a:ext>
            </a:extLst>
          </p:cNvPr>
          <p:cNvCxnSpPr>
            <a:cxnSpLocks/>
          </p:cNvCxnSpPr>
          <p:nvPr/>
        </p:nvCxnSpPr>
        <p:spPr>
          <a:xfrm>
            <a:off x="359999" y="1259913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A4C1C56-4B04-4E83-AEE8-86FBEA5A7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805736"/>
              </p:ext>
            </p:extLst>
          </p:nvPr>
        </p:nvGraphicFramePr>
        <p:xfrm>
          <a:off x="545236" y="1391575"/>
          <a:ext cx="11148231" cy="3048000"/>
        </p:xfrm>
        <a:graphic>
          <a:graphicData uri="http://schemas.openxmlformats.org/drawingml/2006/table">
            <a:tbl>
              <a:tblPr/>
              <a:tblGrid>
                <a:gridCol w="627462">
                  <a:extLst>
                    <a:ext uri="{9D8B030D-6E8A-4147-A177-3AD203B41FA5}">
                      <a16:colId xmlns:a16="http://schemas.microsoft.com/office/drawing/2014/main" val="4277250570"/>
                    </a:ext>
                  </a:extLst>
                </a:gridCol>
                <a:gridCol w="3519203">
                  <a:extLst>
                    <a:ext uri="{9D8B030D-6E8A-4147-A177-3AD203B41FA5}">
                      <a16:colId xmlns:a16="http://schemas.microsoft.com/office/drawing/2014/main" val="3567932178"/>
                    </a:ext>
                  </a:extLst>
                </a:gridCol>
                <a:gridCol w="837647">
                  <a:extLst>
                    <a:ext uri="{9D8B030D-6E8A-4147-A177-3AD203B41FA5}">
                      <a16:colId xmlns:a16="http://schemas.microsoft.com/office/drawing/2014/main" val="3663071058"/>
                    </a:ext>
                  </a:extLst>
                </a:gridCol>
                <a:gridCol w="735880">
                  <a:extLst>
                    <a:ext uri="{9D8B030D-6E8A-4147-A177-3AD203B41FA5}">
                      <a16:colId xmlns:a16="http://schemas.microsoft.com/office/drawing/2014/main" val="2610221691"/>
                    </a:ext>
                  </a:extLst>
                </a:gridCol>
                <a:gridCol w="1221766">
                  <a:extLst>
                    <a:ext uri="{9D8B030D-6E8A-4147-A177-3AD203B41FA5}">
                      <a16:colId xmlns:a16="http://schemas.microsoft.com/office/drawing/2014/main" val="3130544810"/>
                    </a:ext>
                  </a:extLst>
                </a:gridCol>
                <a:gridCol w="919570">
                  <a:extLst>
                    <a:ext uri="{9D8B030D-6E8A-4147-A177-3AD203B41FA5}">
                      <a16:colId xmlns:a16="http://schemas.microsoft.com/office/drawing/2014/main" val="2633408518"/>
                    </a:ext>
                  </a:extLst>
                </a:gridCol>
                <a:gridCol w="1185205">
                  <a:extLst>
                    <a:ext uri="{9D8B030D-6E8A-4147-A177-3AD203B41FA5}">
                      <a16:colId xmlns:a16="http://schemas.microsoft.com/office/drawing/2014/main" val="1078357765"/>
                    </a:ext>
                  </a:extLst>
                </a:gridCol>
                <a:gridCol w="2101498">
                  <a:extLst>
                    <a:ext uri="{9D8B030D-6E8A-4147-A177-3AD203B41FA5}">
                      <a16:colId xmlns:a16="http://schemas.microsoft.com/office/drawing/2014/main" val="1961801121"/>
                    </a:ext>
                  </a:extLst>
                </a:gridCol>
              </a:tblGrid>
              <a:tr h="752907"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Titel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Milestone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due date (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DoA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Partners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 / Forecast delivery date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(day/month/year)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 not 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achieved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Comments Report 1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51540"/>
                  </a:ext>
                </a:extLst>
              </a:tr>
              <a:tr h="4636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Choice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targeted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atmospheres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P02 LISA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delayed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delayed of 6 months due to delay in WP2 M24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497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46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171B7C-2B15-0445-99D8-3CC56C8EC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6DED8-A52F-734C-904E-54829A63AD4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B5B4258-2D89-714F-BE67-F00DAB60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WP4 Management</a:t>
            </a:r>
            <a:br>
              <a:rPr lang="fr-FR" dirty="0"/>
            </a:b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33A2C65-3AF6-9B45-A623-854D0939D37C}"/>
              </a:ext>
            </a:extLst>
          </p:cNvPr>
          <p:cNvCxnSpPr>
            <a:cxnSpLocks/>
          </p:cNvCxnSpPr>
          <p:nvPr/>
        </p:nvCxnSpPr>
        <p:spPr>
          <a:xfrm>
            <a:off x="359999" y="1089317"/>
            <a:ext cx="11471999" cy="0"/>
          </a:xfrm>
          <a:prstGeom prst="line">
            <a:avLst/>
          </a:prstGeom>
          <a:ln w="25400">
            <a:gradFill>
              <a:gsLst>
                <a:gs pos="0">
                  <a:srgbClr val="83BB26"/>
                </a:gs>
                <a:gs pos="100000">
                  <a:srgbClr val="E61B72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60000" y="1195328"/>
            <a:ext cx="988946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 err="1">
                <a:latin typeface="Montserrat" pitchFamily="2" charset="77"/>
              </a:rPr>
              <a:t>Hurdles</a:t>
            </a:r>
            <a:r>
              <a:rPr lang="fr-FR" sz="2800" b="1" dirty="0">
                <a:latin typeface="Montserrat" pitchFamily="2" charset="77"/>
              </a:rPr>
              <a:t> and </a:t>
            </a:r>
            <a:r>
              <a:rPr lang="fr-FR" sz="2800" b="1" dirty="0" err="1">
                <a:latin typeface="Montserrat" pitchFamily="2" charset="77"/>
              </a:rPr>
              <a:t>bottlenecks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pPr algn="l"/>
            <a:r>
              <a:rPr lang="fr-FR" sz="2800" dirty="0" err="1">
                <a:latin typeface="Montserrat" pitchFamily="2" charset="77"/>
              </a:rPr>
              <a:t>Nothing</a:t>
            </a:r>
            <a:r>
              <a:rPr lang="fr-FR" sz="2800" dirty="0">
                <a:latin typeface="Montserrat" pitchFamily="2" charset="77"/>
              </a:rPr>
              <a:t> </a:t>
            </a:r>
            <a:r>
              <a:rPr lang="fr-FR" sz="2800" dirty="0" err="1">
                <a:latin typeface="Montserrat" pitchFamily="2" charset="77"/>
              </a:rPr>
              <a:t>specific</a:t>
            </a:r>
            <a:endParaRPr lang="fr-FR" sz="2800" dirty="0">
              <a:latin typeface="Montserrat" pitchFamily="2" charset="77"/>
            </a:endParaRPr>
          </a:p>
          <a:p>
            <a:pPr algn="l"/>
            <a:endParaRPr lang="fr-FR" sz="2800" dirty="0">
              <a:latin typeface="Montserrat" pitchFamily="2" charset="77"/>
            </a:endParaRPr>
          </a:p>
          <a:p>
            <a:pPr algn="l"/>
            <a:r>
              <a:rPr lang="fr-FR" sz="2800" b="1" dirty="0" err="1">
                <a:latin typeface="Montserrat" pitchFamily="2" charset="77"/>
              </a:rPr>
              <a:t>Decisions</a:t>
            </a:r>
            <a:r>
              <a:rPr lang="fr-FR" sz="2800" b="1" dirty="0">
                <a:latin typeface="Montserrat" pitchFamily="2" charset="77"/>
              </a:rPr>
              <a:t>/actions to be </a:t>
            </a:r>
            <a:r>
              <a:rPr lang="fr-FR" sz="2800" b="1" dirty="0" err="1">
                <a:latin typeface="Montserrat" pitchFamily="2" charset="77"/>
              </a:rPr>
              <a:t>taken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within</a:t>
            </a:r>
            <a:r>
              <a:rPr lang="fr-FR" sz="2800" b="1" dirty="0">
                <a:latin typeface="Montserrat" pitchFamily="2" charset="77"/>
              </a:rPr>
              <a:t> the </a:t>
            </a:r>
            <a:r>
              <a:rPr lang="fr-FR" sz="2800" b="1" dirty="0" err="1">
                <a:latin typeface="Montserrat" pitchFamily="2" charset="77"/>
              </a:rPr>
              <a:t>next</a:t>
            </a:r>
            <a:r>
              <a:rPr lang="fr-FR" sz="2800" b="1" dirty="0">
                <a:latin typeface="Montserrat" pitchFamily="2" charset="77"/>
              </a:rPr>
              <a:t> </a:t>
            </a:r>
            <a:r>
              <a:rPr lang="fr-FR" sz="2800" b="1" dirty="0" err="1">
                <a:latin typeface="Montserrat" pitchFamily="2" charset="77"/>
              </a:rPr>
              <a:t>months</a:t>
            </a:r>
            <a:r>
              <a:rPr lang="fr-FR" sz="2800" b="1" dirty="0">
                <a:latin typeface="Montserrat" pitchFamily="2" charset="77"/>
              </a:rPr>
              <a:t>:</a:t>
            </a:r>
          </a:p>
          <a:p>
            <a:pPr algn="l"/>
            <a:endParaRPr lang="fr-FR" sz="2800" b="1" dirty="0">
              <a:latin typeface="Montserrat" pitchFamily="2" charset="77"/>
            </a:endParaRPr>
          </a:p>
          <a:p>
            <a:pPr marL="342900" indent="-342900">
              <a:buBlip>
                <a:blip r:embed="rId2"/>
              </a:buBlip>
            </a:pPr>
            <a:r>
              <a:rPr lang="fr-FR" sz="2400" dirty="0" err="1">
                <a:latin typeface="Montserrat"/>
              </a:rPr>
              <a:t>Choice</a:t>
            </a:r>
            <a:r>
              <a:rPr lang="fr-FR" sz="2400" dirty="0">
                <a:latin typeface="Montserrat"/>
              </a:rPr>
              <a:t> of more </a:t>
            </a:r>
            <a:r>
              <a:rPr lang="fr-FR" sz="2400" dirty="0" err="1">
                <a:latin typeface="Montserrat"/>
              </a:rPr>
              <a:t>complex</a:t>
            </a:r>
            <a:r>
              <a:rPr lang="fr-FR" sz="2400" dirty="0">
                <a:latin typeface="Montserrat"/>
              </a:rPr>
              <a:t> </a:t>
            </a:r>
            <a:r>
              <a:rPr lang="fr-FR" sz="2400" dirty="0" err="1">
                <a:latin typeface="Montserrat"/>
              </a:rPr>
              <a:t>atmospheres</a:t>
            </a:r>
            <a:r>
              <a:rPr lang="fr-FR" sz="2400" dirty="0">
                <a:latin typeface="Montserrat"/>
              </a:rPr>
              <a:t>?</a:t>
            </a:r>
          </a:p>
          <a:p>
            <a:pPr marL="342900" indent="-342900">
              <a:buBlip>
                <a:blip r:embed="rId2"/>
              </a:buBlip>
            </a:pPr>
            <a:r>
              <a:rPr lang="fr-FR" sz="2400" dirty="0">
                <a:latin typeface="Montserrat"/>
              </a:rPr>
              <a:t>….</a:t>
            </a:r>
          </a:p>
          <a:p>
            <a:pPr algn="l"/>
            <a:endParaRPr lang="fr-FR" sz="2800" dirty="0">
              <a:latin typeface="Montserrat" pitchFamily="2" charset="77"/>
            </a:endParaRPr>
          </a:p>
          <a:p>
            <a:pPr algn="l"/>
            <a:endParaRPr lang="fr-FR" sz="2800" dirty="0">
              <a:latin typeface="Montserrat" pitchFamily="2" charset="77"/>
            </a:endParaRPr>
          </a:p>
          <a:p>
            <a:pPr algn="l"/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algn="l"/>
            <a:endParaRPr lang="fr-FR" sz="2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068787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962C76"/>
            </a:gs>
            <a:gs pos="100000">
              <a:srgbClr val="E61B72"/>
            </a:gs>
          </a:gsLst>
          <a:lin ang="0" scaled="0"/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458</Words>
  <Application>Microsoft Macintosh PowerPoint</Application>
  <PresentationFormat>Widescreen</PresentationFormat>
  <Paragraphs>131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Montserrat</vt:lpstr>
      <vt:lpstr>MAIN</vt:lpstr>
      <vt:lpstr>WP4 - Simulation of exposome in preclinical models  presented by </vt:lpstr>
      <vt:lpstr>WP4 Objectives for period 1 </vt:lpstr>
      <vt:lpstr>WP4 achievements</vt:lpstr>
      <vt:lpstr>WP4 achievements</vt:lpstr>
      <vt:lpstr>WP4 achievements</vt:lpstr>
      <vt:lpstr>WP4 achievements</vt:lpstr>
      <vt:lpstr>WP4</vt:lpstr>
      <vt:lpstr>WP4</vt:lpstr>
      <vt:lpstr>WP4 Management </vt:lpstr>
      <vt:lpstr>WP4 Scientific Management </vt:lpstr>
      <vt:lpstr>WP4 Outlook: Objectives for period 2 </vt:lpstr>
      <vt:lpstr>WP4 Outlook: Workplan period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Charles Fèvre</dc:creator>
  <cp:lastModifiedBy>Microsoft Office User</cp:lastModifiedBy>
  <cp:revision>93</cp:revision>
  <dcterms:created xsi:type="dcterms:W3CDTF">2020-03-16T17:08:54Z</dcterms:created>
  <dcterms:modified xsi:type="dcterms:W3CDTF">2021-10-08T12:55:01Z</dcterms:modified>
</cp:coreProperties>
</file>